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2"/>
  </p:notesMasterIdLst>
  <p:sldIdLst>
    <p:sldId id="1119" r:id="rId5"/>
    <p:sldId id="2139118503" r:id="rId6"/>
    <p:sldId id="1124" r:id="rId7"/>
    <p:sldId id="1128" r:id="rId8"/>
    <p:sldId id="2139118506" r:id="rId9"/>
    <p:sldId id="1126" r:id="rId10"/>
    <p:sldId id="1142" r:id="rId11"/>
    <p:sldId id="1143" r:id="rId12"/>
    <p:sldId id="1120" r:id="rId13"/>
    <p:sldId id="1125" r:id="rId14"/>
    <p:sldId id="1121" r:id="rId15"/>
    <p:sldId id="1127" r:id="rId16"/>
    <p:sldId id="1129" r:id="rId17"/>
    <p:sldId id="1130" r:id="rId18"/>
    <p:sldId id="1131" r:id="rId19"/>
    <p:sldId id="1133" r:id="rId20"/>
    <p:sldId id="2139118504" r:id="rId21"/>
    <p:sldId id="1132" r:id="rId22"/>
    <p:sldId id="1139" r:id="rId23"/>
    <p:sldId id="1140" r:id="rId24"/>
    <p:sldId id="1134" r:id="rId25"/>
    <p:sldId id="1135" r:id="rId26"/>
    <p:sldId id="1141" r:id="rId27"/>
    <p:sldId id="1136" r:id="rId28"/>
    <p:sldId id="2139118505" r:id="rId29"/>
    <p:sldId id="264" r:id="rId30"/>
    <p:sldId id="1138" r:id="rId31"/>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F1EB"/>
    <a:srgbClr val="0C49E0"/>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41" autoAdjust="0"/>
    <p:restoredTop sz="91701" autoAdjust="0"/>
  </p:normalViewPr>
  <p:slideViewPr>
    <p:cSldViewPr snapToGrid="0">
      <p:cViewPr>
        <p:scale>
          <a:sx n="150" d="100"/>
          <a:sy n="150" d="100"/>
        </p:scale>
        <p:origin x="196"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11/25/2025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dark in middle earth the deep learning networks are flourishing</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11603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a:t>
            </a:fld>
            <a:endParaRPr lang="en-US"/>
          </a:p>
        </p:txBody>
      </p:sp>
    </p:spTree>
    <p:extLst>
      <p:ext uri="{BB962C8B-B14F-4D97-AF65-F5344CB8AC3E}">
        <p14:creationId xmlns:p14="http://schemas.microsoft.com/office/powerpoint/2010/main" val="2452679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/convolutional-neural-networks-explained-9cc5188c4939</a:t>
            </a:r>
          </a:p>
        </p:txBody>
      </p:sp>
      <p:sp>
        <p:nvSpPr>
          <p:cNvPr id="4" name="Slide Number Placeholder 3"/>
          <p:cNvSpPr>
            <a:spLocks noGrp="1"/>
          </p:cNvSpPr>
          <p:nvPr>
            <p:ph type="sldNum" sz="quarter" idx="5"/>
          </p:nvPr>
        </p:nvSpPr>
        <p:spPr/>
        <p:txBody>
          <a:bodyPr/>
          <a:lstStyle/>
          <a:p>
            <a:fld id="{E55DEEBF-2505-4DC8-86E0-258042D38081}" type="slidenum">
              <a:rPr lang="en-US" smtClean="0"/>
              <a:t>7</a:t>
            </a:fld>
            <a:endParaRPr lang="en-US"/>
          </a:p>
        </p:txBody>
      </p:sp>
    </p:spTree>
    <p:extLst>
      <p:ext uri="{BB962C8B-B14F-4D97-AF65-F5344CB8AC3E}">
        <p14:creationId xmlns:p14="http://schemas.microsoft.com/office/powerpoint/2010/main" val="2459205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400"/>
              </a:lnSpc>
            </a:pPr>
            <a:r>
              <a:rPr lang="en-US" b="0" i="0" dirty="0">
                <a:solidFill>
                  <a:srgbClr val="242424"/>
                </a:solidFill>
                <a:effectLst/>
                <a:latin typeface="source-serif-pro"/>
              </a:rPr>
              <a:t>AlexNet represents one of the pioneering applications of deep convolutional networks that truly reshaped the field of machine learning. In 2012, this revolutionary model clinched the top spot at the ImageNet LSVRC-2012 challenge by demonstrating a remarkable accuracy of 84.7%, far surpassing the second-best contender which achieved an accuracy of 73.8%.</a:t>
            </a:r>
          </a:p>
          <a:p>
            <a:pPr algn="l">
              <a:lnSpc>
                <a:spcPts val="2400"/>
              </a:lnSpc>
            </a:pPr>
            <a:r>
              <a:rPr lang="en-US" b="0" i="0" dirty="0">
                <a:solidFill>
                  <a:srgbClr val="242424"/>
                </a:solidFill>
                <a:effectLst/>
                <a:latin typeface="source-serif-pro"/>
              </a:rPr>
              <a:t>The heart of AlexNet is its architecture, comprising five Convolutional (CONV) layers and three Fully Connected (FC) layers. AlexNet opts for the Rectified Linear Unit (</a:t>
            </a:r>
            <a:r>
              <a:rPr lang="en-US" b="0" i="0" dirty="0" err="1">
                <a:solidFill>
                  <a:srgbClr val="242424"/>
                </a:solidFill>
                <a:effectLst/>
                <a:latin typeface="source-serif-pro"/>
              </a:rPr>
              <a:t>ReLU</a:t>
            </a:r>
            <a:r>
              <a:rPr lang="en-US" b="0" i="0" dirty="0">
                <a:solidFill>
                  <a:srgbClr val="242424"/>
                </a:solidFill>
                <a:effectLst/>
                <a:latin typeface="source-serif-pro"/>
              </a:rPr>
              <a:t>) as its activation function, a strategic move that has contributed significantly to its impressive performance.</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9</a:t>
            </a:fld>
            <a:endParaRPr lang="en-US"/>
          </a:p>
        </p:txBody>
      </p:sp>
    </p:spTree>
    <p:extLst>
      <p:ext uri="{BB962C8B-B14F-4D97-AF65-F5344CB8AC3E}">
        <p14:creationId xmlns:p14="http://schemas.microsoft.com/office/powerpoint/2010/main" val="1626590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AppleSystemUIFont"/>
              </a:rPr>
              <a:t>The </a:t>
            </a:r>
            <a:r>
              <a:rPr lang="en-US" b="1" dirty="0">
                <a:solidFill>
                  <a:srgbClr val="0E0E0E"/>
                </a:solidFill>
                <a:effectLst/>
                <a:latin typeface=".AppleSystemUIFont"/>
              </a:rPr>
              <a:t>ImageNet database</a:t>
            </a:r>
            <a:r>
              <a:rPr lang="en-US" dirty="0">
                <a:solidFill>
                  <a:srgbClr val="0E0E0E"/>
                </a:solidFill>
                <a:effectLst/>
                <a:latin typeface=".AppleSystemUIFont"/>
              </a:rPr>
              <a:t> is a large-scale image dataset widely used in computer vision and machine learning research. It is designed to support the development and benchmarking of object recognition algorithms. ImageNet played a significant role in the evolution of deep learning, particularly in advancing convolutional neural networks (CNNs).</a:t>
            </a:r>
          </a:p>
          <a:p>
            <a:br>
              <a:rPr lang="en-US" dirty="0">
                <a:solidFill>
                  <a:srgbClr val="0E0E0E"/>
                </a:solidFill>
                <a:effectLst/>
                <a:latin typeface=".AppleSystemUIFont"/>
              </a:rPr>
            </a:br>
            <a:endParaRPr lang="en-US" dirty="0">
              <a:solidFill>
                <a:srgbClr val="0E0E0E"/>
              </a:solidFill>
              <a:effectLst/>
              <a:latin typeface=".AppleSystemUIFont"/>
            </a:endParaRPr>
          </a:p>
          <a:p>
            <a:r>
              <a:rPr lang="en-US" b="1" dirty="0">
                <a:solidFill>
                  <a:srgbClr val="0E0E0E"/>
                </a:solidFill>
                <a:effectLst/>
                <a:latin typeface=".AppleSystemUIFont"/>
              </a:rPr>
              <a:t>Key Features of ImageNet:</a:t>
            </a:r>
            <a:endParaRPr lang="en-US" dirty="0">
              <a:solidFill>
                <a:srgbClr val="0E0E0E"/>
              </a:solidFill>
              <a:effectLst/>
              <a:latin typeface=".AppleSystemUIFont"/>
            </a:endParaRPr>
          </a:p>
          <a:p>
            <a:br>
              <a:rPr lang="en-US" dirty="0">
                <a:solidFill>
                  <a:srgbClr val="0E0E0E"/>
                </a:solidFill>
                <a:effectLst/>
                <a:latin typeface=".AppleSystemUIFont"/>
              </a:rPr>
            </a:b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1. </a:t>
            </a:r>
            <a:r>
              <a:rPr lang="en-US" b="1" dirty="0">
                <a:solidFill>
                  <a:srgbClr val="0E0E0E"/>
                </a:solidFill>
                <a:effectLst/>
                <a:latin typeface=".AppleSystemUIFont"/>
              </a:rPr>
              <a:t>Hierarchical Structure</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 ImageNet is organized according to the WordNet hierarchy, a lexical database of English words grouped into sets of synonyms called “</a:t>
            </a:r>
            <a:r>
              <a:rPr lang="en-US" dirty="0" err="1">
                <a:solidFill>
                  <a:srgbClr val="0E0E0E"/>
                </a:solidFill>
                <a:effectLst/>
                <a:latin typeface=".AppleSystemUIFont"/>
              </a:rPr>
              <a:t>synsets</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 Each </a:t>
            </a:r>
            <a:r>
              <a:rPr lang="en-US" dirty="0" err="1">
                <a:solidFill>
                  <a:srgbClr val="0E0E0E"/>
                </a:solidFill>
                <a:effectLst/>
                <a:latin typeface=".AppleSystemUIFont"/>
              </a:rPr>
              <a:t>synset</a:t>
            </a:r>
            <a:r>
              <a:rPr lang="en-US" dirty="0">
                <a:solidFill>
                  <a:srgbClr val="0E0E0E"/>
                </a:solidFill>
                <a:effectLst/>
                <a:latin typeface=".AppleSystemUIFont"/>
              </a:rPr>
              <a:t> represents a distinct concept, such as “dog” or “car,” and ImageNet contains images for tens of thousands of these </a:t>
            </a:r>
            <a:r>
              <a:rPr lang="en-US" dirty="0" err="1">
                <a:solidFill>
                  <a:srgbClr val="0E0E0E"/>
                </a:solidFill>
                <a:effectLst/>
                <a:latin typeface=".AppleSystemUIFont"/>
              </a:rPr>
              <a:t>synsets</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2. </a:t>
            </a:r>
            <a:r>
              <a:rPr lang="en-US" b="1" dirty="0">
                <a:solidFill>
                  <a:srgbClr val="0E0E0E"/>
                </a:solidFill>
                <a:effectLst/>
                <a:latin typeface=".AppleSystemUIFont"/>
              </a:rPr>
              <a:t>Large Scale</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 The database contains over </a:t>
            </a:r>
            <a:r>
              <a:rPr lang="en-US" b="1" dirty="0">
                <a:solidFill>
                  <a:srgbClr val="0E0E0E"/>
                </a:solidFill>
                <a:effectLst/>
                <a:latin typeface=".AppleSystemUIFont"/>
              </a:rPr>
              <a:t>14 million labeled images</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 On average, each </a:t>
            </a:r>
            <a:r>
              <a:rPr lang="en-US" dirty="0" err="1">
                <a:solidFill>
                  <a:srgbClr val="0E0E0E"/>
                </a:solidFill>
                <a:effectLst/>
                <a:latin typeface=".AppleSystemUIFont"/>
              </a:rPr>
              <a:t>synset</a:t>
            </a:r>
            <a:r>
              <a:rPr lang="en-US" dirty="0">
                <a:solidFill>
                  <a:srgbClr val="0E0E0E"/>
                </a:solidFill>
                <a:effectLst/>
                <a:latin typeface=".AppleSystemUIFont"/>
              </a:rPr>
              <a:t> is associated with hundreds or thousands of images.</a:t>
            </a:r>
          </a:p>
          <a:p>
            <a:pPr>
              <a:spcBef>
                <a:spcPts val="900"/>
              </a:spcBef>
            </a:pPr>
            <a:r>
              <a:rPr lang="en-US" dirty="0">
                <a:solidFill>
                  <a:srgbClr val="0E0E0E"/>
                </a:solidFill>
                <a:effectLst/>
                <a:latin typeface=".AppleSystemUIFont"/>
              </a:rPr>
              <a:t>3. </a:t>
            </a:r>
            <a:r>
              <a:rPr lang="en-US" b="1" dirty="0">
                <a:solidFill>
                  <a:srgbClr val="0E0E0E"/>
                </a:solidFill>
                <a:effectLst/>
                <a:latin typeface=".AppleSystemUIFont"/>
              </a:rPr>
              <a:t>Labeling</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 Images are annotated with detailed labels corresponding to the </a:t>
            </a:r>
            <a:r>
              <a:rPr lang="en-US" dirty="0" err="1">
                <a:solidFill>
                  <a:srgbClr val="0E0E0E"/>
                </a:solidFill>
                <a:effectLst/>
                <a:latin typeface=".AppleSystemUIFont"/>
              </a:rPr>
              <a:t>synsets</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 The labels are verified for accuracy through crowd-sourcing platforms like Amazon Mechanical Turk.</a:t>
            </a:r>
          </a:p>
          <a:p>
            <a:pPr>
              <a:spcBef>
                <a:spcPts val="900"/>
              </a:spcBef>
            </a:pPr>
            <a:r>
              <a:rPr lang="en-US" dirty="0">
                <a:solidFill>
                  <a:srgbClr val="0E0E0E"/>
                </a:solidFill>
                <a:effectLst/>
                <a:latin typeface=".AppleSystemUIFont"/>
              </a:rPr>
              <a:t>4. </a:t>
            </a:r>
            <a:r>
              <a:rPr lang="en-US" b="1" dirty="0">
                <a:solidFill>
                  <a:srgbClr val="0E0E0E"/>
                </a:solidFill>
                <a:effectLst/>
                <a:latin typeface=".AppleSystemUIFont"/>
              </a:rPr>
              <a:t>Variety of Categories</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 The dataset includes diverse categories such as animals, objects, scenes, and tools, making it suitable for various types of visual recognition tasks.</a:t>
            </a:r>
          </a:p>
          <a:p>
            <a:pPr>
              <a:spcBef>
                <a:spcPts val="900"/>
              </a:spcBef>
            </a:pPr>
            <a:r>
              <a:rPr lang="en-US" dirty="0">
                <a:solidFill>
                  <a:srgbClr val="0E0E0E"/>
                </a:solidFill>
                <a:effectLst/>
                <a:latin typeface=".AppleSystemUIFont"/>
              </a:rPr>
              <a:t>5. </a:t>
            </a:r>
            <a:r>
              <a:rPr lang="en-US" b="1" dirty="0">
                <a:solidFill>
                  <a:srgbClr val="0E0E0E"/>
                </a:solidFill>
                <a:effectLst/>
                <a:latin typeface=".AppleSystemUIFont"/>
              </a:rPr>
              <a:t>ImageNet Large Scale Visual Recognition Challenge (ILSVRC)</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 A subset of ImageNet is used for the annual ILSVRC, a competitive benchmark for image classification, object detection, and localization tasks.</a:t>
            </a:r>
          </a:p>
          <a:p>
            <a:pPr>
              <a:spcBef>
                <a:spcPts val="900"/>
              </a:spcBef>
            </a:pPr>
            <a:r>
              <a:rPr lang="en-US" dirty="0">
                <a:solidFill>
                  <a:srgbClr val="0E0E0E"/>
                </a:solidFill>
                <a:effectLst/>
                <a:latin typeface=".AppleSystemUIFont"/>
              </a:rPr>
              <a:t>• The ILSVRC dataset includes </a:t>
            </a:r>
            <a:r>
              <a:rPr lang="en-US" b="1" dirty="0">
                <a:solidFill>
                  <a:srgbClr val="0E0E0E"/>
                </a:solidFill>
                <a:effectLst/>
                <a:latin typeface=".AppleSystemUIFont"/>
              </a:rPr>
              <a:t>1,000 object categories</a:t>
            </a:r>
            <a:r>
              <a:rPr lang="en-US" dirty="0">
                <a:solidFill>
                  <a:srgbClr val="0E0E0E"/>
                </a:solidFill>
                <a:effectLst/>
                <a:latin typeface=".AppleSystemUIFont"/>
              </a:rPr>
              <a:t> and approximately </a:t>
            </a:r>
            <a:r>
              <a:rPr lang="en-US" b="1" dirty="0">
                <a:solidFill>
                  <a:srgbClr val="0E0E0E"/>
                </a:solidFill>
                <a:effectLst/>
                <a:latin typeface=".AppleSystemUIFont"/>
              </a:rPr>
              <a:t>1.2 million training images</a:t>
            </a:r>
            <a:r>
              <a:rPr lang="en-US" dirty="0">
                <a:solidFill>
                  <a:srgbClr val="0E0E0E"/>
                </a:solidFill>
                <a:effectLst/>
                <a:latin typeface=".AppleSystemUIFont"/>
              </a:rPr>
              <a:t>, making it a standard benchmark for deep learning models.</a:t>
            </a:r>
          </a:p>
          <a:p>
            <a:pPr>
              <a:spcBef>
                <a:spcPts val="900"/>
              </a:spcBef>
            </a:pPr>
            <a:r>
              <a:rPr lang="en-US" dirty="0">
                <a:solidFill>
                  <a:srgbClr val="0E0E0E"/>
                </a:solidFill>
                <a:effectLst/>
                <a:latin typeface=".AppleSystemUIFont"/>
              </a:rPr>
              <a:t>6. </a:t>
            </a:r>
            <a:r>
              <a:rPr lang="en-US" b="1" dirty="0">
                <a:solidFill>
                  <a:srgbClr val="0E0E0E"/>
                </a:solidFill>
                <a:effectLst/>
                <a:latin typeface=".AppleSystemUIFont"/>
              </a:rPr>
              <a:t>Impact on Deep Learning</a:t>
            </a:r>
            <a:r>
              <a:rPr lang="en-US" dirty="0">
                <a:solidFill>
                  <a:srgbClr val="0E0E0E"/>
                </a:solidFill>
                <a:effectLst/>
                <a:latin typeface=".AppleSystemUIFont"/>
              </a:rPr>
              <a:t>:</a:t>
            </a:r>
          </a:p>
          <a:p>
            <a:pPr>
              <a:spcBef>
                <a:spcPts val="900"/>
              </a:spcBef>
            </a:pPr>
            <a:r>
              <a:rPr lang="en-US" dirty="0">
                <a:solidFill>
                  <a:srgbClr val="0E0E0E"/>
                </a:solidFill>
                <a:effectLst/>
                <a:latin typeface=".AppleSystemUIFont"/>
              </a:rPr>
              <a:t>• ImageNet was instrumental in the success of deep learning. In particular, the 2012 ILSVRC was a turning point when the </a:t>
            </a:r>
            <a:r>
              <a:rPr lang="en-US" b="1" dirty="0">
                <a:solidFill>
                  <a:srgbClr val="0E0E0E"/>
                </a:solidFill>
                <a:effectLst/>
                <a:latin typeface=".AppleSystemUIFont"/>
              </a:rPr>
              <a:t>AlexNet model</a:t>
            </a:r>
            <a:r>
              <a:rPr lang="en-US" dirty="0">
                <a:solidFill>
                  <a:srgbClr val="0E0E0E"/>
                </a:solidFill>
                <a:effectLst/>
                <a:latin typeface=".AppleSystemUIFont"/>
              </a:rPr>
              <a:t> (a deep CNN) dramatically outperformed traditional machine learning methods, showcasing the power of neural networks.</a:t>
            </a:r>
          </a:p>
          <a:p>
            <a:br>
              <a:rPr lang="en-US" dirty="0">
                <a:solidFill>
                  <a:srgbClr val="0E0E0E"/>
                </a:solidFill>
                <a:effectLst/>
                <a:latin typeface=".AppleSystemUIFont"/>
              </a:rPr>
            </a:br>
            <a:endParaRPr lang="en-US" dirty="0">
              <a:solidFill>
                <a:srgbClr val="0E0E0E"/>
              </a:solidFill>
              <a:effectLst/>
              <a:latin typeface=".AppleSystemUIFont"/>
            </a:endParaRPr>
          </a:p>
          <a:p>
            <a:r>
              <a:rPr lang="en-US" b="1" dirty="0">
                <a:solidFill>
                  <a:srgbClr val="0E0E0E"/>
                </a:solidFill>
                <a:effectLst/>
                <a:latin typeface=".AppleSystemUIFont"/>
              </a:rPr>
              <a:t>Applications:</a:t>
            </a:r>
            <a:endParaRPr lang="en-US" dirty="0">
              <a:solidFill>
                <a:srgbClr val="0E0E0E"/>
              </a:solidFill>
              <a:effectLst/>
              <a:latin typeface=".AppleSystemUIFont"/>
            </a:endParaRPr>
          </a:p>
          <a:p>
            <a:br>
              <a:rPr lang="en-US" dirty="0">
                <a:solidFill>
                  <a:srgbClr val="0E0E0E"/>
                </a:solidFill>
                <a:effectLst/>
                <a:latin typeface=".AppleSystemUIFont"/>
              </a:rPr>
            </a:b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 </a:t>
            </a:r>
            <a:r>
              <a:rPr lang="en-US" b="1" dirty="0">
                <a:solidFill>
                  <a:srgbClr val="0E0E0E"/>
                </a:solidFill>
                <a:effectLst/>
                <a:latin typeface=".AppleSystemUIFont"/>
              </a:rPr>
              <a:t>Pretraining Deep Learning Models</a:t>
            </a:r>
            <a:r>
              <a:rPr lang="en-US" dirty="0">
                <a:solidFill>
                  <a:srgbClr val="0E0E0E"/>
                </a:solidFill>
                <a:effectLst/>
                <a:latin typeface=".AppleSystemUIFont"/>
              </a:rPr>
              <a:t>: Models trained on ImageNet are often used as a foundation (via transfer learning) for other tasks, as they provide robust feature representations.</a:t>
            </a:r>
          </a:p>
          <a:p>
            <a:pPr>
              <a:spcBef>
                <a:spcPts val="900"/>
              </a:spcBef>
            </a:pPr>
            <a:r>
              <a:rPr lang="en-US" dirty="0">
                <a:solidFill>
                  <a:srgbClr val="0E0E0E"/>
                </a:solidFill>
                <a:effectLst/>
                <a:latin typeface=".AppleSystemUIFont"/>
              </a:rPr>
              <a:t>• </a:t>
            </a:r>
            <a:r>
              <a:rPr lang="en-US" b="1" dirty="0">
                <a:solidFill>
                  <a:srgbClr val="0E0E0E"/>
                </a:solidFill>
                <a:effectLst/>
                <a:latin typeface=".AppleSystemUIFont"/>
              </a:rPr>
              <a:t>Object Recognition Research</a:t>
            </a:r>
            <a:r>
              <a:rPr lang="en-US" dirty="0">
                <a:solidFill>
                  <a:srgbClr val="0E0E0E"/>
                </a:solidFill>
                <a:effectLst/>
                <a:latin typeface=".AppleSystemUIFont"/>
              </a:rPr>
              <a:t>: It serves as a testbed for developing and evaluating computer vision algorithms.</a:t>
            </a:r>
          </a:p>
          <a:p>
            <a:pPr>
              <a:spcBef>
                <a:spcPts val="900"/>
              </a:spcBef>
            </a:pPr>
            <a:r>
              <a:rPr lang="en-US" dirty="0">
                <a:solidFill>
                  <a:srgbClr val="0E0E0E"/>
                </a:solidFill>
                <a:effectLst/>
                <a:latin typeface=".AppleSystemUIFont"/>
              </a:rPr>
              <a:t>• </a:t>
            </a:r>
            <a:r>
              <a:rPr lang="en-US" b="1" dirty="0">
                <a:solidFill>
                  <a:srgbClr val="0E0E0E"/>
                </a:solidFill>
                <a:effectLst/>
                <a:latin typeface=".AppleSystemUIFont"/>
              </a:rPr>
              <a:t>Benchmark for Model Comparisons</a:t>
            </a:r>
            <a:r>
              <a:rPr lang="en-US" dirty="0">
                <a:solidFill>
                  <a:srgbClr val="0E0E0E"/>
                </a:solidFill>
                <a:effectLst/>
                <a:latin typeface=".AppleSystemUIFont"/>
              </a:rPr>
              <a:t>: ImageNet is a widely used standard for comparing the performance of different computer vision models.</a:t>
            </a:r>
          </a:p>
          <a:p>
            <a:br>
              <a:rPr lang="en-US" dirty="0">
                <a:solidFill>
                  <a:srgbClr val="0E0E0E"/>
                </a:solidFill>
                <a:effectLst/>
                <a:latin typeface=".AppleSystemUIFont"/>
              </a:rPr>
            </a:br>
            <a:endParaRPr lang="en-US" dirty="0">
              <a:solidFill>
                <a:srgbClr val="0E0E0E"/>
              </a:solidFill>
              <a:effectLst/>
              <a:latin typeface=".AppleSystemUIFont"/>
            </a:endParaRPr>
          </a:p>
          <a:p>
            <a:r>
              <a:rPr lang="en-US" b="1" dirty="0">
                <a:solidFill>
                  <a:srgbClr val="0E0E0E"/>
                </a:solidFill>
                <a:effectLst/>
                <a:latin typeface=".AppleSystemUIFont"/>
              </a:rPr>
              <a:t>Limitations:</a:t>
            </a:r>
            <a:endParaRPr lang="en-US" dirty="0">
              <a:solidFill>
                <a:srgbClr val="0E0E0E"/>
              </a:solidFill>
              <a:effectLst/>
              <a:latin typeface=".AppleSystemUIFont"/>
            </a:endParaRPr>
          </a:p>
          <a:p>
            <a:br>
              <a:rPr lang="en-US" dirty="0">
                <a:solidFill>
                  <a:srgbClr val="0E0E0E"/>
                </a:solidFill>
                <a:effectLst/>
                <a:latin typeface=".AppleSystemUIFont"/>
              </a:rPr>
            </a:br>
            <a:endParaRPr lang="en-US" dirty="0">
              <a:solidFill>
                <a:srgbClr val="0E0E0E"/>
              </a:solidFill>
              <a:effectLst/>
              <a:latin typeface=".AppleSystemUIFont"/>
            </a:endParaRPr>
          </a:p>
          <a:p>
            <a:pPr>
              <a:spcBef>
                <a:spcPts val="900"/>
              </a:spcBef>
            </a:pPr>
            <a:r>
              <a:rPr lang="en-US" dirty="0">
                <a:solidFill>
                  <a:srgbClr val="0E0E0E"/>
                </a:solidFill>
                <a:effectLst/>
                <a:latin typeface=".AppleSystemUIFont"/>
              </a:rPr>
              <a:t>• </a:t>
            </a:r>
            <a:r>
              <a:rPr lang="en-US" b="1" dirty="0">
                <a:solidFill>
                  <a:srgbClr val="0E0E0E"/>
                </a:solidFill>
                <a:effectLst/>
                <a:latin typeface=".AppleSystemUIFont"/>
              </a:rPr>
              <a:t>Bias</a:t>
            </a:r>
            <a:r>
              <a:rPr lang="en-US" dirty="0">
                <a:solidFill>
                  <a:srgbClr val="0E0E0E"/>
                </a:solidFill>
                <a:effectLst/>
                <a:latin typeface=".AppleSystemUIFont"/>
              </a:rPr>
              <a:t>: Images in ImageNet may contain cultural and demographic biases.</a:t>
            </a:r>
          </a:p>
          <a:p>
            <a:pPr>
              <a:spcBef>
                <a:spcPts val="900"/>
              </a:spcBef>
            </a:pPr>
            <a:r>
              <a:rPr lang="en-US" dirty="0">
                <a:solidFill>
                  <a:srgbClr val="0E0E0E"/>
                </a:solidFill>
                <a:effectLst/>
                <a:latin typeface=".AppleSystemUIFont"/>
              </a:rPr>
              <a:t>• </a:t>
            </a:r>
            <a:r>
              <a:rPr lang="en-US" b="1" dirty="0">
                <a:solidFill>
                  <a:srgbClr val="0E0E0E"/>
                </a:solidFill>
                <a:effectLst/>
                <a:latin typeface=".AppleSystemUIFont"/>
              </a:rPr>
              <a:t>Static Nature</a:t>
            </a:r>
            <a:r>
              <a:rPr lang="en-US" dirty="0">
                <a:solidFill>
                  <a:srgbClr val="0E0E0E"/>
                </a:solidFill>
                <a:effectLst/>
                <a:latin typeface=".AppleSystemUIFont"/>
              </a:rPr>
              <a:t>: It does not account for temporal changes or dynamic scenarios.</a:t>
            </a:r>
          </a:p>
          <a:p>
            <a:pPr>
              <a:spcBef>
                <a:spcPts val="900"/>
              </a:spcBef>
            </a:pPr>
            <a:r>
              <a:rPr lang="en-US" dirty="0">
                <a:solidFill>
                  <a:srgbClr val="0E0E0E"/>
                </a:solidFill>
                <a:effectLst/>
                <a:latin typeface=".AppleSystemUIFont"/>
              </a:rPr>
              <a:t>• </a:t>
            </a:r>
            <a:r>
              <a:rPr lang="en-US" b="1" dirty="0">
                <a:solidFill>
                  <a:srgbClr val="0E0E0E"/>
                </a:solidFill>
                <a:effectLst/>
                <a:latin typeface=".AppleSystemUIFont"/>
              </a:rPr>
              <a:t>Restricted Use</a:t>
            </a:r>
            <a:r>
              <a:rPr lang="en-US" dirty="0">
                <a:solidFill>
                  <a:srgbClr val="0E0E0E"/>
                </a:solidFill>
                <a:effectLst/>
                <a:latin typeface=".AppleSystemUIFont"/>
              </a:rPr>
              <a:t>: Due to copyright and ethical concerns, access to the full dataset requires special permissions.</a:t>
            </a:r>
          </a:p>
          <a:p>
            <a:br>
              <a:rPr lang="en-US" dirty="0">
                <a:solidFill>
                  <a:srgbClr val="0E0E0E"/>
                </a:solidFill>
                <a:effectLst/>
                <a:latin typeface=".AppleSystemUIFont"/>
              </a:rPr>
            </a:br>
            <a:endParaRPr lang="en-US" dirty="0">
              <a:solidFill>
                <a:srgbClr val="0E0E0E"/>
              </a:solidFill>
              <a:effectLst/>
              <a:latin typeface=".AppleSystemUIFont"/>
            </a:endParaRPr>
          </a:p>
          <a:p>
            <a:r>
              <a:rPr lang="en-US" dirty="0">
                <a:solidFill>
                  <a:srgbClr val="0E0E0E"/>
                </a:solidFill>
                <a:effectLst/>
                <a:latin typeface=".AppleSystemUIFont"/>
              </a:rPr>
              <a:t>ImageNet continues to be a cornerstone in computer vision, inspiring innovations and benchmarking progress in the field.</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10</a:t>
            </a:fld>
            <a:endParaRPr lang="en-US"/>
          </a:p>
        </p:txBody>
      </p:sp>
    </p:spTree>
    <p:extLst>
      <p:ext uri="{BB962C8B-B14F-4D97-AF65-F5344CB8AC3E}">
        <p14:creationId xmlns:p14="http://schemas.microsoft.com/office/powerpoint/2010/main" val="97510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the interface: https://</a:t>
            </a:r>
            <a:r>
              <a:rPr lang="en-US" dirty="0" err="1"/>
              <a:t>www.youtube.com</a:t>
            </a:r>
            <a:r>
              <a:rPr lang="en-US" dirty="0"/>
              <a:t>/</a:t>
            </a:r>
            <a:r>
              <a:rPr lang="en-US" dirty="0" err="1"/>
              <a:t>watch?v</a:t>
            </a:r>
            <a:r>
              <a:rPr lang="en-US" dirty="0"/>
              <a:t>=</a:t>
            </a:r>
            <a:r>
              <a:rPr lang="en-US" dirty="0" err="1"/>
              <a:t>HnWIHWFbuUQ</a:t>
            </a:r>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12</a:t>
            </a:fld>
            <a:endParaRPr lang="en-US"/>
          </a:p>
        </p:txBody>
      </p:sp>
    </p:spTree>
    <p:extLst>
      <p:ext uri="{BB962C8B-B14F-4D97-AF65-F5344CB8AC3E}">
        <p14:creationId xmlns:p14="http://schemas.microsoft.com/office/powerpoint/2010/main" val="709590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Transformer Explainer: https://</a:t>
            </a:r>
            <a:r>
              <a:rPr lang="en-US" dirty="0" err="1"/>
              <a:t>www.youtube.com</a:t>
            </a:r>
            <a:r>
              <a:rPr lang="en-US" dirty="0"/>
              <a:t>/</a:t>
            </a:r>
            <a:r>
              <a:rPr lang="en-US" dirty="0" err="1"/>
              <a:t>watch?v</a:t>
            </a:r>
            <a:r>
              <a:rPr lang="en-US" dirty="0"/>
              <a:t>=ECR4oAwocjs&amp;t=22s </a:t>
            </a:r>
          </a:p>
          <a:p>
            <a:r>
              <a:rPr lang="en-US" dirty="0"/>
              <a:t>More details about the Explainer: https://</a:t>
            </a:r>
            <a:r>
              <a:rPr lang="en-US" dirty="0" err="1"/>
              <a:t>www.youtube.com</a:t>
            </a:r>
            <a:r>
              <a:rPr lang="en-US" dirty="0"/>
              <a:t>/</a:t>
            </a:r>
            <a:r>
              <a:rPr lang="en-US" dirty="0" err="1"/>
              <a:t>watch?v</a:t>
            </a:r>
            <a:r>
              <a:rPr lang="en-US" dirty="0"/>
              <a:t>=V5kAmFRwuxc</a:t>
            </a:r>
          </a:p>
          <a:p>
            <a:r>
              <a:rPr lang="en-US" dirty="0"/>
              <a:t>Paper: https://</a:t>
            </a:r>
            <a:r>
              <a:rPr lang="en-US" dirty="0" err="1"/>
              <a:t>arxiv.org</a:t>
            </a:r>
            <a:r>
              <a:rPr lang="en-US" dirty="0"/>
              <a:t>/pdf/2408.04619 </a:t>
            </a:r>
          </a:p>
          <a:p>
            <a:endParaRPr lang="en-US" dirty="0"/>
          </a:p>
          <a:p>
            <a:r>
              <a:rPr lang="en-US" dirty="0"/>
              <a:t>Also see 3blue1brown LLM models explained briefly 0:41--07:45 https://</a:t>
            </a:r>
            <a:r>
              <a:rPr lang="en-US" dirty="0" err="1"/>
              <a:t>www.youtube.com</a:t>
            </a:r>
            <a:r>
              <a:rPr lang="en-US" dirty="0"/>
              <a:t>/</a:t>
            </a:r>
            <a:r>
              <a:rPr lang="en-US" dirty="0" err="1"/>
              <a:t>watch?v</a:t>
            </a:r>
            <a:r>
              <a:rPr lang="en-US" dirty="0"/>
              <a:t>=LPZh9BOjkQs&amp;list=PLZHQObOWTQDNU6R1_67000Dx_ZCJB-3pi&amp;index=5 </a:t>
            </a:r>
          </a:p>
        </p:txBody>
      </p:sp>
      <p:sp>
        <p:nvSpPr>
          <p:cNvPr id="4" name="Slide Number Placeholder 3"/>
          <p:cNvSpPr>
            <a:spLocks noGrp="1"/>
          </p:cNvSpPr>
          <p:nvPr>
            <p:ph type="sldNum" sz="quarter" idx="5"/>
          </p:nvPr>
        </p:nvSpPr>
        <p:spPr/>
        <p:txBody>
          <a:bodyPr/>
          <a:lstStyle/>
          <a:p>
            <a:fld id="{E55DEEBF-2505-4DC8-86E0-258042D38081}" type="slidenum">
              <a:rPr lang="en-US" smtClean="0"/>
              <a:t>16</a:t>
            </a:fld>
            <a:endParaRPr lang="en-US"/>
          </a:p>
        </p:txBody>
      </p:sp>
    </p:spTree>
    <p:extLst>
      <p:ext uri="{BB962C8B-B14F-4D97-AF65-F5344CB8AC3E}">
        <p14:creationId xmlns:p14="http://schemas.microsoft.com/office/powerpoint/2010/main" val="1897658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11/25/2025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11/25/2025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11/25/2025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11/25/2025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11/25/2025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11/25/2025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11/25/2025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11/25/2025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11/25/2025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11/25/2025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11/25/2025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11/25/2025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mathworks.com/discovery/generative-adversarial-networks.html" TargetMode="External"/><Relationship Id="rId2" Type="http://schemas.openxmlformats.org/officeDocument/2006/relationships/hyperlink" Target="https://en.wikipedia.org/wiki/Generative_adversarial_network"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www.coursera.org/specializations/generative-adversarial-networks-gans" TargetMode="External"/><Relationship Id="rId4" Type="http://schemas.openxmlformats.org/officeDocument/2006/relationships/hyperlink" Target="https://developer.ibm.com/articles/generative-adversarial-networks-explained/"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LPZh9BOjkQs&amp;list=PLZHQObOWTQDNU6R1_67000Dx_ZCJB-3pi&amp;index=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oloclub.github.io/diffusion-explainer/#description-subsec-image-representation-refining" TargetMode="External"/><Relationship Id="rId2" Type="http://schemas.openxmlformats.org/officeDocument/2006/relationships/hyperlink" Target="https://poloclub.github.io/diffusion-explainer/#description-subsec-text-representation-generation" TargetMode="External"/><Relationship Id="rId1" Type="http://schemas.openxmlformats.org/officeDocument/2006/relationships/slideLayout" Target="../slideLayouts/slideLayout2.xml"/><Relationship Id="rId4" Type="http://schemas.openxmlformats.org/officeDocument/2006/relationships/hyperlink" Target="https://poloclub.github.io/diffusion-explainer/#description-subsec-image-upscal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openai.com/research/cli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analyticsvidhya.com/blog/2021/06/the-challenge-of-vanishing-exploding-gradients-in-deep-neural-network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prathammodi001/convolutional-neural-networks-for-dummies-a-step-by-step-cnn-tutorial-e68f464d608f" TargetMode="External"/><Relationship Id="rId2" Type="http://schemas.openxmlformats.org/officeDocument/2006/relationships/hyperlink" Target="https://www.youtube.com/watch?v=wjZofJX0v4M&amp;list=PLZHQObOWTQDNU6R1_67000Dx_ZCJB-3pi&amp;index=6" TargetMode="External"/><Relationship Id="rId1" Type="http://schemas.openxmlformats.org/officeDocument/2006/relationships/slideLayout" Target="../slideLayouts/slideLayout2.xml"/><Relationship Id="rId4" Type="http://schemas.openxmlformats.org/officeDocument/2006/relationships/hyperlink" Target="https://medium.com/thedeephub/convolutional-neural-networks-a-comprehensive-guide-5cc0b5eae17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ijcsit.com/docs/Volume%207/vol7issue5/ijcsit20160705014.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2" name="Rectangle 21">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standing on a cliff in a cave&#10;&#10;Description automatically generated">
            <a:extLst>
              <a:ext uri="{FF2B5EF4-FFF2-40B4-BE49-F238E27FC236}">
                <a16:creationId xmlns:a16="http://schemas.microsoft.com/office/drawing/2014/main" id="{79E602A0-41D2-0428-6CAB-5F3C2FEDC0BE}"/>
              </a:ext>
            </a:extLst>
          </p:cNvPr>
          <p:cNvPicPr>
            <a:picLocks noChangeAspect="1"/>
          </p:cNvPicPr>
          <p:nvPr/>
        </p:nvPicPr>
        <p:blipFill>
          <a:blip r:embed="rId3"/>
          <a:srcRect t="37936" b="5814"/>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0715793-FA5F-4878-37F1-029F0B6BE87F}"/>
              </a:ext>
            </a:extLst>
          </p:cNvPr>
          <p:cNvSpPr>
            <a:spLocks noGrp="1"/>
          </p:cNvSpPr>
          <p:nvPr>
            <p:ph type="title"/>
          </p:nvPr>
        </p:nvSpPr>
        <p:spPr>
          <a:xfrm>
            <a:off x="2189510" y="2392686"/>
            <a:ext cx="7985759" cy="868823"/>
          </a:xfrm>
        </p:spPr>
        <p:txBody>
          <a:bodyPr vert="horz" lIns="91440" tIns="45720" rIns="91440" bIns="45720" rtlCol="0" anchor="ctr">
            <a:normAutofit/>
          </a:bodyPr>
          <a:lstStyle/>
          <a:p>
            <a:pPr algn="ctr"/>
            <a:r>
              <a:rPr lang="en-US" sz="4000" dirty="0">
                <a:solidFill>
                  <a:schemeClr val="bg1"/>
                </a:solidFill>
              </a:rPr>
              <a:t>Deep Learning Networks</a:t>
            </a:r>
          </a:p>
        </p:txBody>
      </p:sp>
      <p:sp>
        <p:nvSpPr>
          <p:cNvPr id="4" name="Slide Number Placeholder 3">
            <a:extLst>
              <a:ext uri="{FF2B5EF4-FFF2-40B4-BE49-F238E27FC236}">
                <a16:creationId xmlns:a16="http://schemas.microsoft.com/office/drawing/2014/main" id="{2100CD97-A786-1E8D-9DA2-E08EC791BB61}"/>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chemeClr val="bg1"/>
                </a:solidFill>
              </a:rPr>
              <a:pPr defTabSz="457200">
                <a:spcAft>
                  <a:spcPts val="600"/>
                </a:spcAft>
              </a:pPr>
              <a:t>1</a:t>
            </a:fld>
            <a:endParaRPr lang="en-US">
              <a:solidFill>
                <a:schemeClr val="bg1"/>
              </a:solidFill>
            </a:endParaRPr>
          </a:p>
        </p:txBody>
      </p:sp>
    </p:spTree>
    <p:extLst>
      <p:ext uri="{BB962C8B-B14F-4D97-AF65-F5344CB8AC3E}">
        <p14:creationId xmlns:p14="http://schemas.microsoft.com/office/powerpoint/2010/main" val="422939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D1297E-4272-7F10-24F4-7B3F55EE6C7A}"/>
              </a:ext>
            </a:extLst>
          </p:cNvPr>
          <p:cNvSpPr>
            <a:spLocks noGrp="1"/>
          </p:cNvSpPr>
          <p:nvPr>
            <p:ph type="title"/>
          </p:nvPr>
        </p:nvSpPr>
        <p:spPr>
          <a:xfrm>
            <a:off x="575894" y="603928"/>
            <a:ext cx="11029616" cy="627194"/>
          </a:xfrm>
        </p:spPr>
        <p:txBody>
          <a:bodyPr/>
          <a:lstStyle/>
          <a:p>
            <a:r>
              <a:rPr lang="en-US" dirty="0" err="1"/>
              <a:t>Imagenet</a:t>
            </a:r>
            <a:endParaRPr lang="en-US" dirty="0"/>
          </a:p>
        </p:txBody>
      </p:sp>
      <p:sp>
        <p:nvSpPr>
          <p:cNvPr id="4" name="Slide Number Placeholder 3">
            <a:extLst>
              <a:ext uri="{FF2B5EF4-FFF2-40B4-BE49-F238E27FC236}">
                <a16:creationId xmlns:a16="http://schemas.microsoft.com/office/drawing/2014/main" id="{5ECF9071-AEA0-D5B0-931A-95A26DBB8509}"/>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4098" name="Picture 2" descr="An Introduction to ImageNet">
            <a:extLst>
              <a:ext uri="{FF2B5EF4-FFF2-40B4-BE49-F238E27FC236}">
                <a16:creationId xmlns:a16="http://schemas.microsoft.com/office/drawing/2014/main" id="{94D684E7-CC3D-7F79-1D27-B65A0253C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59" y="1278512"/>
            <a:ext cx="11616106" cy="39809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F34709-AF32-2CAE-FAD3-B2A4873DA44E}"/>
              </a:ext>
            </a:extLst>
          </p:cNvPr>
          <p:cNvSpPr txBox="1"/>
          <p:nvPr/>
        </p:nvSpPr>
        <p:spPr>
          <a:xfrm>
            <a:off x="443158" y="5352552"/>
            <a:ext cx="11375461" cy="1184940"/>
          </a:xfrm>
          <a:prstGeom prst="rect">
            <a:avLst/>
          </a:prstGeom>
          <a:solidFill>
            <a:schemeClr val="bg1"/>
          </a:solidFill>
        </p:spPr>
        <p:txBody>
          <a:bodyPr wrap="square">
            <a:spAutoFit/>
          </a:bodyPr>
          <a:lstStyle/>
          <a:p>
            <a:pPr marL="285750" indent="-285750">
              <a:spcBef>
                <a:spcPts val="900"/>
              </a:spcBef>
              <a:buClr>
                <a:schemeClr val="accent1"/>
              </a:buClr>
              <a:buFont typeface="Wingdings" pitchFamily="2" charset="2"/>
              <a:buChar char="§"/>
            </a:pPr>
            <a:r>
              <a:rPr lang="en-US" sz="1400" dirty="0">
                <a:solidFill>
                  <a:srgbClr val="0E0E0E"/>
                </a:solidFill>
                <a:effectLst/>
                <a:latin typeface=".AppleSystemUIFont"/>
              </a:rPr>
              <a:t>The database contains over </a:t>
            </a:r>
            <a:r>
              <a:rPr lang="en-US" sz="1400" b="1" dirty="0">
                <a:solidFill>
                  <a:srgbClr val="0E0E0E"/>
                </a:solidFill>
                <a:effectLst/>
                <a:latin typeface=".AppleSystemUIFont"/>
              </a:rPr>
              <a:t>14 million labeled images</a:t>
            </a:r>
            <a:r>
              <a:rPr lang="en-US" sz="1400" dirty="0">
                <a:solidFill>
                  <a:srgbClr val="0E0E0E"/>
                </a:solidFill>
                <a:effectLst/>
                <a:latin typeface=".AppleSystemUIFont"/>
              </a:rPr>
              <a:t>.</a:t>
            </a:r>
          </a:p>
          <a:p>
            <a:pPr marL="285750" indent="-285750">
              <a:spcBef>
                <a:spcPts val="900"/>
              </a:spcBef>
              <a:buClr>
                <a:schemeClr val="accent1"/>
              </a:buClr>
              <a:buFont typeface="Wingdings" pitchFamily="2" charset="2"/>
              <a:buChar char="§"/>
            </a:pPr>
            <a:r>
              <a:rPr lang="en-US" sz="1400" dirty="0">
                <a:solidFill>
                  <a:srgbClr val="0E0E0E"/>
                </a:solidFill>
                <a:effectLst/>
                <a:latin typeface=".AppleSystemUIFont"/>
              </a:rPr>
              <a:t>A subset of ImageNet is used for the annual ILSVRC, a competitive benchmark for image classification, object detection, and localization tasks.</a:t>
            </a:r>
          </a:p>
          <a:p>
            <a:pPr marL="285750" indent="-285750">
              <a:spcBef>
                <a:spcPts val="900"/>
              </a:spcBef>
              <a:buClr>
                <a:schemeClr val="accent1"/>
              </a:buClr>
              <a:buFont typeface="Wingdings" pitchFamily="2" charset="2"/>
              <a:buChar char="§"/>
            </a:pPr>
            <a:r>
              <a:rPr lang="en-US" sz="1400" dirty="0">
                <a:solidFill>
                  <a:srgbClr val="0E0E0E"/>
                </a:solidFill>
                <a:effectLst/>
                <a:latin typeface=".AppleSystemUIFont"/>
              </a:rPr>
              <a:t>ImageNet was instrumental in the success of deep learning. In particular, the 2012 ILSVRC was a turning point when the </a:t>
            </a:r>
            <a:r>
              <a:rPr lang="en-US" sz="1400" b="1" dirty="0">
                <a:solidFill>
                  <a:srgbClr val="0E0E0E"/>
                </a:solidFill>
                <a:effectLst/>
                <a:latin typeface=".AppleSystemUIFont"/>
              </a:rPr>
              <a:t>AlexNet model</a:t>
            </a:r>
            <a:r>
              <a:rPr lang="en-US" sz="1400" dirty="0">
                <a:solidFill>
                  <a:srgbClr val="0E0E0E"/>
                </a:solidFill>
                <a:effectLst/>
                <a:latin typeface=".AppleSystemUIFont"/>
              </a:rPr>
              <a:t> (a deep CNN) dramatically outperformed traditional machine learning methods, showcasing the power of neural networks.</a:t>
            </a:r>
          </a:p>
        </p:txBody>
      </p:sp>
    </p:spTree>
    <p:extLst>
      <p:ext uri="{BB962C8B-B14F-4D97-AF65-F5344CB8AC3E}">
        <p14:creationId xmlns:p14="http://schemas.microsoft.com/office/powerpoint/2010/main" val="4128897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0992-B9C7-973F-5146-BBA7E8023B12}"/>
              </a:ext>
            </a:extLst>
          </p:cNvPr>
          <p:cNvSpPr>
            <a:spLocks noGrp="1"/>
          </p:cNvSpPr>
          <p:nvPr>
            <p:ph type="title"/>
          </p:nvPr>
        </p:nvSpPr>
        <p:spPr/>
        <p:txBody>
          <a:bodyPr/>
          <a:lstStyle/>
          <a:p>
            <a:r>
              <a:rPr lang="en-US" dirty="0"/>
              <a:t>The race for image recognition supremacy</a:t>
            </a:r>
          </a:p>
        </p:txBody>
      </p:sp>
      <p:sp>
        <p:nvSpPr>
          <p:cNvPr id="4" name="Slide Number Placeholder 3">
            <a:extLst>
              <a:ext uri="{FF2B5EF4-FFF2-40B4-BE49-F238E27FC236}">
                <a16:creationId xmlns:a16="http://schemas.microsoft.com/office/drawing/2014/main" id="{95545B5C-24EA-A6C9-0AEB-378C024F5147}"/>
              </a:ext>
            </a:extLst>
          </p:cNvPr>
          <p:cNvSpPr>
            <a:spLocks noGrp="1"/>
          </p:cNvSpPr>
          <p:nvPr>
            <p:ph type="sldNum" sz="quarter" idx="12"/>
          </p:nvPr>
        </p:nvSpPr>
        <p:spPr/>
        <p:txBody>
          <a:bodyPr/>
          <a:lstStyle/>
          <a:p>
            <a:fld id="{3A98EE3D-8CD1-4C3F-BD1C-C98C9596463C}" type="slidenum">
              <a:rPr lang="en-US" smtClean="0"/>
              <a:t>11</a:t>
            </a:fld>
            <a:endParaRPr lang="en-US" dirty="0"/>
          </a:p>
        </p:txBody>
      </p:sp>
      <p:graphicFrame>
        <p:nvGraphicFramePr>
          <p:cNvPr id="5" name="Table 4">
            <a:extLst>
              <a:ext uri="{FF2B5EF4-FFF2-40B4-BE49-F238E27FC236}">
                <a16:creationId xmlns:a16="http://schemas.microsoft.com/office/drawing/2014/main" id="{B9FEFC13-29DE-1215-557F-D75310625FBB}"/>
              </a:ext>
            </a:extLst>
          </p:cNvPr>
          <p:cNvGraphicFramePr>
            <a:graphicFrameLocks noGrp="1"/>
          </p:cNvGraphicFramePr>
          <p:nvPr>
            <p:extLst>
              <p:ext uri="{D42A27DB-BD31-4B8C-83A1-F6EECF244321}">
                <p14:modId xmlns:p14="http://schemas.microsoft.com/office/powerpoint/2010/main" val="1895588790"/>
              </p:ext>
            </p:extLst>
          </p:nvPr>
        </p:nvGraphicFramePr>
        <p:xfrm>
          <a:off x="1274780" y="1252330"/>
          <a:ext cx="9161322" cy="2464594"/>
        </p:xfrm>
        <a:graphic>
          <a:graphicData uri="http://schemas.openxmlformats.org/drawingml/2006/table">
            <a:tbl>
              <a:tblPr/>
              <a:tblGrid>
                <a:gridCol w="1526887">
                  <a:extLst>
                    <a:ext uri="{9D8B030D-6E8A-4147-A177-3AD203B41FA5}">
                      <a16:colId xmlns:a16="http://schemas.microsoft.com/office/drawing/2014/main" val="4068384666"/>
                    </a:ext>
                  </a:extLst>
                </a:gridCol>
                <a:gridCol w="1526887">
                  <a:extLst>
                    <a:ext uri="{9D8B030D-6E8A-4147-A177-3AD203B41FA5}">
                      <a16:colId xmlns:a16="http://schemas.microsoft.com/office/drawing/2014/main" val="3480516293"/>
                    </a:ext>
                  </a:extLst>
                </a:gridCol>
                <a:gridCol w="1526887">
                  <a:extLst>
                    <a:ext uri="{9D8B030D-6E8A-4147-A177-3AD203B41FA5}">
                      <a16:colId xmlns:a16="http://schemas.microsoft.com/office/drawing/2014/main" val="105489410"/>
                    </a:ext>
                  </a:extLst>
                </a:gridCol>
                <a:gridCol w="1526887">
                  <a:extLst>
                    <a:ext uri="{9D8B030D-6E8A-4147-A177-3AD203B41FA5}">
                      <a16:colId xmlns:a16="http://schemas.microsoft.com/office/drawing/2014/main" val="1349715573"/>
                    </a:ext>
                  </a:extLst>
                </a:gridCol>
                <a:gridCol w="1526887">
                  <a:extLst>
                    <a:ext uri="{9D8B030D-6E8A-4147-A177-3AD203B41FA5}">
                      <a16:colId xmlns:a16="http://schemas.microsoft.com/office/drawing/2014/main" val="2511537673"/>
                    </a:ext>
                  </a:extLst>
                </a:gridCol>
                <a:gridCol w="1526887">
                  <a:extLst>
                    <a:ext uri="{9D8B030D-6E8A-4147-A177-3AD203B41FA5}">
                      <a16:colId xmlns:a16="http://schemas.microsoft.com/office/drawing/2014/main" val="2562638857"/>
                    </a:ext>
                  </a:extLst>
                </a:gridCol>
              </a:tblGrid>
              <a:tr h="143520">
                <a:tc>
                  <a:txBody>
                    <a:bodyPr/>
                    <a:lstStyle/>
                    <a:p>
                      <a:pPr>
                        <a:buNone/>
                      </a:pPr>
                      <a:r>
                        <a:rPr lang="en-US" sz="900" b="1"/>
                        <a:t>Network</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buNone/>
                      </a:pPr>
                      <a:r>
                        <a:rPr lang="en-US" sz="900" b="1"/>
                        <a:t>Year</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buNone/>
                      </a:pPr>
                      <a:r>
                        <a:rPr lang="en-US" sz="900" b="1"/>
                        <a:t>Salient Feature</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buNone/>
                      </a:pPr>
                      <a:r>
                        <a:rPr lang="en-US" sz="900" b="1"/>
                        <a:t>Top-5 Accuracy</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buNone/>
                      </a:pPr>
                      <a:r>
                        <a:rPr lang="en-US" sz="900" b="1"/>
                        <a:t>Params</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buNone/>
                      </a:pPr>
                      <a:r>
                        <a:rPr lang="en-US" sz="900" b="1" dirty="0"/>
                        <a:t>FLOPs</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2983386"/>
                  </a:ext>
                </a:extLst>
              </a:tr>
              <a:tr h="251856">
                <a:tc>
                  <a:txBody>
                    <a:bodyPr/>
                    <a:lstStyle/>
                    <a:p>
                      <a:pPr>
                        <a:buNone/>
                      </a:pPr>
                      <a:r>
                        <a:rPr lang="en-US" sz="900" b="1"/>
                        <a:t>AlexNet</a:t>
                      </a:r>
                      <a:endParaRPr lang="en-US" sz="900"/>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2012</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First deep CNN breakthrough</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84.7%</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62M</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dirty="0"/>
                        <a:t>1.5B</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7791164"/>
                  </a:ext>
                </a:extLst>
              </a:tr>
              <a:tr h="251856">
                <a:tc>
                  <a:txBody>
                    <a:bodyPr/>
                    <a:lstStyle/>
                    <a:p>
                      <a:pPr>
                        <a:buNone/>
                      </a:pPr>
                      <a:r>
                        <a:rPr lang="en-US" sz="900" b="1"/>
                        <a:t>VGGNet</a:t>
                      </a:r>
                      <a:endParaRPr lang="en-US" sz="900"/>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2014</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Deep with fixed 3×3 kernels</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92.3%</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138M</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dirty="0"/>
                        <a:t>19.6B</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9964722"/>
                  </a:ext>
                </a:extLst>
              </a:tr>
              <a:tr h="152993">
                <a:tc>
                  <a:txBody>
                    <a:bodyPr/>
                    <a:lstStyle/>
                    <a:p>
                      <a:pPr>
                        <a:buNone/>
                      </a:pPr>
                      <a:r>
                        <a:rPr lang="en-US" sz="900" b="1"/>
                        <a:t>Inception (GoogLeNet)</a:t>
                      </a:r>
                      <a:endParaRPr lang="en-US" sz="900"/>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2014</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Parallel “wider” kernels</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93.3%</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6.4M</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2B</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5599463"/>
                  </a:ext>
                </a:extLst>
              </a:tr>
              <a:tr h="251856">
                <a:tc>
                  <a:txBody>
                    <a:bodyPr/>
                    <a:lstStyle/>
                    <a:p>
                      <a:pPr>
                        <a:buNone/>
                      </a:pPr>
                      <a:r>
                        <a:rPr lang="en-US" sz="900" b="1"/>
                        <a:t>ResNet-152</a:t>
                      </a:r>
                      <a:endParaRPr lang="en-US" sz="900"/>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2015</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dirty="0"/>
                        <a:t>Residual/skip connections</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95.5%</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60.3M</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11B</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0800259"/>
                  </a:ext>
                </a:extLst>
              </a:tr>
              <a:tr h="251856">
                <a:tc>
                  <a:txBody>
                    <a:bodyPr/>
                    <a:lstStyle/>
                    <a:p>
                      <a:pPr>
                        <a:buNone/>
                      </a:pPr>
                      <a:r>
                        <a:rPr lang="en-US" sz="900" b="1" dirty="0"/>
                        <a:t>DenseNet-201</a:t>
                      </a:r>
                      <a:endParaRPr lang="en-US" sz="900" dirty="0"/>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2016</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dirty="0"/>
                        <a:t>Dense connectivity (feature reuse)</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95.8%</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dirty="0"/>
                        <a:t>20M</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dirty="0"/>
                        <a:t>~4B</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9848303"/>
                  </a:ext>
                </a:extLst>
              </a:tr>
              <a:tr h="251856">
                <a:tc>
                  <a:txBody>
                    <a:bodyPr/>
                    <a:lstStyle/>
                    <a:p>
                      <a:pPr>
                        <a:buNone/>
                      </a:pPr>
                      <a:r>
                        <a:rPr lang="en-US" sz="900" b="1"/>
                        <a:t>MobileNetV2</a:t>
                      </a:r>
                      <a:endParaRPr lang="en-US" sz="900"/>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2018</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Depthwise separable convs</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~90%</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3.4M</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300M</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3819454"/>
                  </a:ext>
                </a:extLst>
              </a:tr>
              <a:tr h="284612">
                <a:tc>
                  <a:txBody>
                    <a:bodyPr/>
                    <a:lstStyle/>
                    <a:p>
                      <a:pPr>
                        <a:buNone/>
                      </a:pPr>
                      <a:r>
                        <a:rPr lang="en-US" sz="900" b="1" dirty="0"/>
                        <a:t>EfficientNet-B7</a:t>
                      </a:r>
                      <a:endParaRPr lang="en-US" sz="900" dirty="0"/>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2019</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Compound scaling (depth/width/res)</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97.1%</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66M</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37B</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25061549"/>
                  </a:ext>
                </a:extLst>
              </a:tr>
              <a:tr h="405310">
                <a:tc>
                  <a:txBody>
                    <a:bodyPr/>
                    <a:lstStyle/>
                    <a:p>
                      <a:pPr>
                        <a:buNone/>
                      </a:pPr>
                      <a:r>
                        <a:rPr lang="en-US" sz="900" b="1" dirty="0" err="1"/>
                        <a:t>ConvNeXt</a:t>
                      </a:r>
                      <a:r>
                        <a:rPr lang="en-US" sz="900" b="1" dirty="0"/>
                        <a:t>-L</a:t>
                      </a:r>
                      <a:endParaRPr lang="en-US" sz="900" dirty="0"/>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dirty="0"/>
                        <a:t>2022</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ConvNet redesigned for transformer-level performance</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dirty="0"/>
                        <a:t>~87% top-1</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a:t>198M</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900" dirty="0"/>
                        <a:t>~4B</a:t>
                      </a:r>
                    </a:p>
                  </a:txBody>
                  <a:tcPr marL="44547" marR="44547" marT="22273" marB="2227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0028665"/>
                  </a:ext>
                </a:extLst>
              </a:tr>
            </a:tbl>
          </a:graphicData>
        </a:graphic>
      </p:graphicFrame>
      <p:sp>
        <p:nvSpPr>
          <p:cNvPr id="7" name="Rectangle 2">
            <a:extLst>
              <a:ext uri="{FF2B5EF4-FFF2-40B4-BE49-F238E27FC236}">
                <a16:creationId xmlns:a16="http://schemas.microsoft.com/office/drawing/2014/main" id="{CC8A7A8E-B6F9-AD23-D945-85FC84B25503}"/>
              </a:ext>
            </a:extLst>
          </p:cNvPr>
          <p:cNvSpPr>
            <a:spLocks noChangeArrowheads="1"/>
          </p:cNvSpPr>
          <p:nvPr/>
        </p:nvSpPr>
        <p:spPr bwMode="auto">
          <a:xfrm>
            <a:off x="508001" y="3894870"/>
            <a:ext cx="10401300" cy="2759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40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AlexNet</a:t>
            </a:r>
            <a:r>
              <a:rPr kumimoji="0" lang="en-US" altLang="en-US" sz="1600" b="1" i="0" u="none" strike="noStrike" cap="none" normalizeH="0" baseline="0" dirty="0">
                <a:ln>
                  <a:noFill/>
                </a:ln>
                <a:solidFill>
                  <a:schemeClr val="tx1"/>
                </a:solidFill>
                <a:effectLst/>
                <a:latin typeface="Arial" panose="020B0604020202020204" pitchFamily="34" charset="0"/>
              </a:rPr>
              <a:t> vs. ResNet-152:</a:t>
            </a:r>
            <a:r>
              <a:rPr kumimoji="0" lang="en-US" altLang="en-US" sz="1600" b="0" i="0" u="none" strike="noStrike" cap="none" normalizeH="0" baseline="0" dirty="0">
                <a:ln>
                  <a:noFill/>
                </a:ln>
                <a:solidFill>
                  <a:schemeClr val="tx1"/>
                </a:solidFill>
                <a:effectLst/>
                <a:latin typeface="Arial" panose="020B0604020202020204" pitchFamily="34" charset="0"/>
              </a:rPr>
              <a:t> Both have ~60M parameters, but ResNet-152 delivers </a:t>
            </a:r>
            <a:r>
              <a:rPr kumimoji="0" lang="en-US" altLang="en-US" sz="1600" b="1" i="0" u="none" strike="noStrike" cap="none" normalizeH="0" baseline="0" dirty="0">
                <a:ln>
                  <a:noFill/>
                </a:ln>
                <a:solidFill>
                  <a:schemeClr val="tx1"/>
                </a:solidFill>
                <a:effectLst/>
                <a:latin typeface="Arial" panose="020B0604020202020204" pitchFamily="34" charset="0"/>
              </a:rPr>
              <a:t>~10% higher top-5 accuracy</a:t>
            </a:r>
            <a:r>
              <a:rPr kumimoji="0" lang="en-US" altLang="en-US" sz="1600" b="0" i="0" u="none" strike="noStrike" cap="none" normalizeH="0" baseline="0" dirty="0">
                <a:ln>
                  <a:noFill/>
                </a:ln>
                <a:solidFill>
                  <a:schemeClr val="tx1"/>
                </a:solidFill>
                <a:effectLst/>
                <a:latin typeface="Arial" panose="020B0604020202020204" pitchFamily="34" charset="0"/>
              </a:rPr>
              <a:t> and needs </a:t>
            </a:r>
            <a:r>
              <a:rPr kumimoji="0" lang="en-US" altLang="en-US" sz="1600" b="1" i="0" u="none" strike="noStrike" cap="none" normalizeH="0" baseline="0" dirty="0">
                <a:ln>
                  <a:noFill/>
                </a:ln>
                <a:solidFill>
                  <a:schemeClr val="tx1"/>
                </a:solidFill>
                <a:effectLst/>
                <a:latin typeface="Arial" panose="020B0604020202020204" pitchFamily="34" charset="0"/>
              </a:rPr>
              <a:t>much more computation</a:t>
            </a:r>
            <a:r>
              <a:rPr kumimoji="0" lang="en-US" altLang="en-US" sz="1600" b="0" i="0" u="none" strike="noStrike" cap="none" normalizeH="0" baseline="0" dirty="0">
                <a:ln>
                  <a:noFill/>
                </a:ln>
                <a:solidFill>
                  <a:schemeClr val="tx1"/>
                </a:solidFill>
                <a:effectLst/>
                <a:latin typeface="Arial" panose="020B0604020202020204" pitchFamily="34" charset="0"/>
              </a:rPr>
              <a:t>, increasing training cost.</a:t>
            </a:r>
          </a:p>
          <a:p>
            <a:pPr marL="0" marR="0" lvl="0" indent="0" algn="l" defTabSz="914400" rtl="0" eaLnBrk="0" fontAlgn="base" latinLnBrk="0" hangingPunct="0">
              <a:lnSpc>
                <a:spcPct val="100000"/>
              </a:lnSpc>
              <a:spcBef>
                <a:spcPct val="0"/>
              </a:spcBef>
              <a:spcAft>
                <a:spcPts val="40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VGGNet</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Far </a:t>
            </a:r>
            <a:r>
              <a:rPr kumimoji="0" lang="en-US" altLang="en-US" sz="1600" b="1" i="0" u="none" strike="noStrike" cap="none" normalizeH="0" baseline="0" dirty="0">
                <a:ln>
                  <a:noFill/>
                </a:ln>
                <a:solidFill>
                  <a:schemeClr val="tx1"/>
                </a:solidFill>
                <a:effectLst/>
                <a:latin typeface="Arial" panose="020B0604020202020204" pitchFamily="34" charset="0"/>
              </a:rPr>
              <a:t>more parameters and FLOPs</a:t>
            </a:r>
            <a:r>
              <a:rPr kumimoji="0" lang="en-US" altLang="en-US" sz="1600" b="0" i="0" u="none" strike="noStrike" cap="none" normalizeH="0" baseline="0" dirty="0">
                <a:ln>
                  <a:noFill/>
                </a:ln>
                <a:solidFill>
                  <a:schemeClr val="tx1"/>
                </a:solidFill>
                <a:effectLst/>
                <a:latin typeface="Arial" panose="020B0604020202020204" pitchFamily="34" charset="0"/>
              </a:rPr>
              <a:t> than ResNet-152 but with </a:t>
            </a:r>
            <a:r>
              <a:rPr kumimoji="0" lang="en-US" altLang="en-US" sz="1600" b="1" i="0" u="none" strike="noStrike" cap="none" normalizeH="0" baseline="0" dirty="0">
                <a:ln>
                  <a:noFill/>
                </a:ln>
                <a:solidFill>
                  <a:schemeClr val="tx1"/>
                </a:solidFill>
                <a:effectLst/>
                <a:latin typeface="Arial" panose="020B0604020202020204" pitchFamily="34" charset="0"/>
              </a:rPr>
              <a:t>lower accuracy</a:t>
            </a:r>
            <a:r>
              <a:rPr kumimoji="0" lang="en-US" altLang="en-US" sz="1600" b="0" i="0" u="none" strike="noStrike" cap="none" normalizeH="0" baseline="0" dirty="0">
                <a:ln>
                  <a:noFill/>
                </a:ln>
                <a:solidFill>
                  <a:schemeClr val="tx1"/>
                </a:solidFill>
                <a:effectLst/>
                <a:latin typeface="Arial" panose="020B0604020202020204" pitchFamily="34" charset="0"/>
              </a:rPr>
              <a:t>, making it slower and less efficient.</a:t>
            </a:r>
          </a:p>
          <a:p>
            <a:pPr marL="0" marR="0" lvl="0" indent="0" algn="l" defTabSz="914400" rtl="0" eaLnBrk="0" fontAlgn="base" latinLnBrk="0" hangingPunct="0">
              <a:lnSpc>
                <a:spcPct val="100000"/>
              </a:lnSpc>
              <a:spcBef>
                <a:spcPct val="0"/>
              </a:spcBef>
              <a:spcAft>
                <a:spcPts val="40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Training Cost: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AlexNet</a:t>
            </a:r>
            <a:r>
              <a:rPr kumimoji="0" lang="en-US" altLang="en-US" sz="1600" b="0" i="0" u="none" strike="noStrike" cap="none" normalizeH="0" baseline="0" dirty="0">
                <a:ln>
                  <a:noFill/>
                </a:ln>
                <a:solidFill>
                  <a:schemeClr val="tx1"/>
                </a:solidFill>
                <a:effectLst/>
                <a:latin typeface="Arial" panose="020B0604020202020204" pitchFamily="34" charset="0"/>
              </a:rPr>
              <a:t> and ResNet-152 train in </a:t>
            </a:r>
            <a:r>
              <a:rPr kumimoji="0" lang="en-US" altLang="en-US" sz="1600" b="1" i="0" u="none" strike="noStrike" cap="none" normalizeH="0" baseline="0" dirty="0">
                <a:ln>
                  <a:noFill/>
                </a:ln>
                <a:solidFill>
                  <a:schemeClr val="tx1"/>
                </a:solidFill>
                <a:effectLst/>
                <a:latin typeface="Arial" panose="020B0604020202020204" pitchFamily="34" charset="0"/>
              </a:rPr>
              <a:t>similar time</a:t>
            </a:r>
            <a:r>
              <a:rPr kumimoji="0" lang="en-US" altLang="en-US" sz="1600" b="0" i="0" u="none" strike="noStrike" cap="none" normalizeH="0" baseline="0" dirty="0">
                <a:ln>
                  <a:noFill/>
                </a:ln>
                <a:solidFill>
                  <a:schemeClr val="tx1"/>
                </a:solidFill>
                <a:effectLst/>
                <a:latin typeface="Arial" panose="020B0604020202020204" pitchFamily="34" charset="0"/>
              </a:rPr>
              <a:t>, but ResNet-152 uses </a:t>
            </a:r>
            <a:r>
              <a:rPr kumimoji="0" lang="en-US" altLang="en-US" sz="1600" b="1" i="0" u="none" strike="noStrike" cap="none" normalizeH="0" baseline="0" dirty="0">
                <a:ln>
                  <a:noFill/>
                </a:ln>
                <a:solidFill>
                  <a:schemeClr val="tx1"/>
                </a:solidFill>
                <a:effectLst/>
                <a:latin typeface="Arial" panose="020B0604020202020204" pitchFamily="34" charset="0"/>
              </a:rPr>
              <a:t>~10× less memory</a:t>
            </a:r>
            <a:r>
              <a:rPr kumimoji="0" lang="en-US" altLang="en-US" sz="1600" b="0" i="0" u="none" strike="noStrike" cap="none" normalizeH="0" baseline="0" dirty="0">
                <a:ln>
                  <a:noFill/>
                </a:ln>
                <a:solidFill>
                  <a:schemeClr val="tx1"/>
                </a:solidFill>
                <a:effectLst/>
                <a:latin typeface="Arial" panose="020B0604020202020204" pitchFamily="34" charset="0"/>
              </a:rPr>
              <a:t> and achieves </a:t>
            </a:r>
            <a:r>
              <a:rPr kumimoji="0" lang="en-US" altLang="en-US" sz="1600" b="1" i="0" u="none" strike="noStrike" cap="none" normalizeH="0" baseline="0" dirty="0">
                <a:ln>
                  <a:noFill/>
                </a:ln>
                <a:solidFill>
                  <a:schemeClr val="tx1"/>
                </a:solidFill>
                <a:effectLst/>
                <a:latin typeface="Arial" panose="020B0604020202020204" pitchFamily="34" charset="0"/>
              </a:rPr>
              <a:t>~9% better accuracy</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ts val="40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EfficientNet</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Uses </a:t>
            </a:r>
            <a:r>
              <a:rPr kumimoji="0" lang="en-US" altLang="en-US" sz="1600" b="1" i="0" u="none" strike="noStrike" cap="none" normalizeH="0" baseline="0" dirty="0">
                <a:ln>
                  <a:noFill/>
                </a:ln>
                <a:solidFill>
                  <a:schemeClr val="tx1"/>
                </a:solidFill>
                <a:effectLst/>
                <a:latin typeface="Arial" panose="020B0604020202020204" pitchFamily="34" charset="0"/>
              </a:rPr>
              <a:t>compound scaling</a:t>
            </a:r>
            <a:r>
              <a:rPr kumimoji="0" lang="en-US" altLang="en-US" sz="1600" b="0" i="0" u="none" strike="noStrike" cap="none" normalizeH="0" baseline="0" dirty="0">
                <a:ln>
                  <a:noFill/>
                </a:ln>
                <a:solidFill>
                  <a:schemeClr val="tx1"/>
                </a:solidFill>
                <a:effectLst/>
                <a:latin typeface="Arial" panose="020B0604020202020204" pitchFamily="34" charset="0"/>
              </a:rPr>
              <a:t> to achieve </a:t>
            </a:r>
            <a:r>
              <a:rPr kumimoji="0" lang="en-US" altLang="en-US" sz="1600" b="1" i="0" u="none" strike="noStrike" cap="none" normalizeH="0" baseline="0" dirty="0">
                <a:ln>
                  <a:noFill/>
                </a:ln>
                <a:solidFill>
                  <a:schemeClr val="tx1"/>
                </a:solidFill>
                <a:effectLst/>
                <a:latin typeface="Arial" panose="020B0604020202020204" pitchFamily="34" charset="0"/>
              </a:rPr>
              <a:t>state-of-the-art accuracy with fewer FLOPs</a:t>
            </a:r>
            <a:r>
              <a:rPr kumimoji="0" lang="en-US" altLang="en-US" sz="1600" b="0" i="0" u="none" strike="noStrike" cap="none" normalizeH="0" baseline="0" dirty="0">
                <a:ln>
                  <a:noFill/>
                </a:ln>
                <a:solidFill>
                  <a:schemeClr val="tx1"/>
                </a:solidFill>
                <a:effectLst/>
                <a:latin typeface="Arial" panose="020B0604020202020204" pitchFamily="34" charset="0"/>
              </a:rPr>
              <a:t>—much more efficient than VGG/</a:t>
            </a:r>
            <a:r>
              <a:rPr kumimoji="0" lang="en-US" altLang="en-US" sz="1600" b="0" i="0" u="none" strike="noStrike" cap="none" normalizeH="0" baseline="0" dirty="0" err="1">
                <a:ln>
                  <a:noFill/>
                </a:ln>
                <a:solidFill>
                  <a:schemeClr val="tx1"/>
                </a:solidFill>
                <a:effectLst/>
                <a:latin typeface="Arial" panose="020B0604020202020204" pitchFamily="34" charset="0"/>
              </a:rPr>
              <a:t>ResNet</a:t>
            </a:r>
            <a:r>
              <a:rPr kumimoji="0" lang="en-US" altLang="en-US" sz="1600" b="0" i="0" u="none" strike="noStrike" cap="none" normalizeH="0" baseline="0" dirty="0">
                <a:ln>
                  <a:noFill/>
                </a:ln>
                <a:solidFill>
                  <a:schemeClr val="tx1"/>
                </a:solidFill>
                <a:effectLst/>
                <a:latin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rPr>
              <a:t>fsor</a:t>
            </a:r>
            <a:r>
              <a:rPr kumimoji="0" lang="en-US" altLang="en-US" sz="1600" b="0" i="0" u="none" strike="noStrike" cap="none" normalizeH="0" baseline="0" dirty="0">
                <a:ln>
                  <a:noFill/>
                </a:ln>
                <a:solidFill>
                  <a:schemeClr val="tx1"/>
                </a:solidFill>
                <a:effectLst/>
                <a:latin typeface="Arial" panose="020B0604020202020204" pitchFamily="34" charset="0"/>
              </a:rPr>
              <a:t> similar performance.</a:t>
            </a:r>
          </a:p>
          <a:p>
            <a:pPr marL="0" marR="0" lvl="0" indent="0" algn="l" defTabSz="914400" rtl="0" eaLnBrk="0" fontAlgn="base" latinLnBrk="0" hangingPunct="0">
              <a:lnSpc>
                <a:spcPct val="100000"/>
              </a:lnSpc>
              <a:spcBef>
                <a:spcPct val="0"/>
              </a:spcBef>
              <a:spcAft>
                <a:spcPts val="400"/>
              </a:spcAft>
              <a:buClrTx/>
              <a:buSzTx/>
              <a:buFontTx/>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ConvNeXt</a:t>
            </a:r>
            <a:r>
              <a:rPr kumimoji="0" lang="en-US" altLang="en-US" sz="1600" b="1" i="0" u="none" strike="noStrike" cap="none" normalizeH="0" baseline="0" dirty="0">
                <a:ln>
                  <a:noFill/>
                </a:ln>
                <a:solidFill>
                  <a:schemeClr val="tx1"/>
                </a:solidFill>
                <a:effectLst/>
                <a:latin typeface="Arial" panose="020B0604020202020204" pitchFamily="34" charset="0"/>
              </a:rPr>
              <a:t>:</a:t>
            </a:r>
            <a:r>
              <a:rPr kumimoji="0" lang="en-US" altLang="en-US" sz="1600" b="0" i="0" u="none" strike="noStrike" cap="none" normalizeH="0" baseline="0" dirty="0">
                <a:ln>
                  <a:noFill/>
                </a:ln>
                <a:solidFill>
                  <a:schemeClr val="tx1"/>
                </a:solidFill>
                <a:effectLst/>
                <a:latin typeface="Arial" panose="020B0604020202020204" pitchFamily="34" charset="0"/>
              </a:rPr>
              <a:t> A modernized </a:t>
            </a:r>
            <a:r>
              <a:rPr kumimoji="0" lang="en-US" altLang="en-US" sz="1600" b="0" i="0" u="none" strike="noStrike" cap="none" normalizeH="0" baseline="0" dirty="0" err="1">
                <a:ln>
                  <a:noFill/>
                </a:ln>
                <a:solidFill>
                  <a:schemeClr val="tx1"/>
                </a:solidFill>
                <a:effectLst/>
                <a:latin typeface="Arial" panose="020B0604020202020204" pitchFamily="34" charset="0"/>
              </a:rPr>
              <a:t>ConvNet</a:t>
            </a:r>
            <a:r>
              <a:rPr kumimoji="0" lang="en-US" altLang="en-US" sz="1600" b="0" i="0" u="none" strike="noStrike" cap="none" normalizeH="0" baseline="0" dirty="0">
                <a:ln>
                  <a:noFill/>
                </a:ln>
                <a:solidFill>
                  <a:schemeClr val="tx1"/>
                </a:solidFill>
                <a:effectLst/>
                <a:latin typeface="Arial" panose="020B0604020202020204" pitchFamily="34" charset="0"/>
              </a:rPr>
              <a:t> offering </a:t>
            </a:r>
            <a:r>
              <a:rPr kumimoji="0" lang="en-US" altLang="en-US" sz="1600" b="1" i="0" u="none" strike="noStrike" cap="none" normalizeH="0" baseline="0" dirty="0">
                <a:ln>
                  <a:noFill/>
                </a:ln>
                <a:solidFill>
                  <a:schemeClr val="tx1"/>
                </a:solidFill>
                <a:effectLst/>
                <a:latin typeface="Arial" panose="020B0604020202020204" pitchFamily="34" charset="0"/>
              </a:rPr>
              <a:t>transformer-level accuracy</a:t>
            </a:r>
            <a:r>
              <a:rPr kumimoji="0" lang="en-US" altLang="en-US" sz="1600" b="0" i="0" u="none" strike="noStrike" cap="none" normalizeH="0" baseline="0" dirty="0">
                <a:ln>
                  <a:noFill/>
                </a:ln>
                <a:solidFill>
                  <a:schemeClr val="tx1"/>
                </a:solidFill>
                <a:effectLst/>
                <a:latin typeface="Arial" panose="020B0604020202020204" pitchFamily="34" charset="0"/>
              </a:rPr>
              <a:t> while keeping </a:t>
            </a:r>
            <a:r>
              <a:rPr kumimoji="0" lang="en-US" altLang="en-US" sz="1600" b="1" i="0" u="none" strike="noStrike" cap="none" normalizeH="0" baseline="0" dirty="0">
                <a:ln>
                  <a:noFill/>
                </a:ln>
                <a:solidFill>
                  <a:schemeClr val="tx1"/>
                </a:solidFill>
                <a:effectLst/>
                <a:latin typeface="Arial" panose="020B0604020202020204" pitchFamily="34" charset="0"/>
              </a:rPr>
              <a:t>CNN-style efficiency</a:t>
            </a:r>
            <a:r>
              <a:rPr kumimoji="0" lang="en-US" altLang="en-US" sz="1600" b="0" i="0" u="none" strike="noStrike" cap="none" normalizeH="0" baseline="0" dirty="0">
                <a:ln>
                  <a:noFill/>
                </a:ln>
                <a:solidFill>
                  <a:schemeClr val="tx1"/>
                </a:solidFill>
                <a:effectLst/>
                <a:latin typeface="Arial" panose="020B0604020202020204" pitchFamily="34" charset="0"/>
              </a:rPr>
              <a:t> and simpler training.</a:t>
            </a:r>
          </a:p>
        </p:txBody>
      </p:sp>
    </p:spTree>
    <p:extLst>
      <p:ext uri="{BB962C8B-B14F-4D97-AF65-F5344CB8AC3E}">
        <p14:creationId xmlns:p14="http://schemas.microsoft.com/office/powerpoint/2010/main" val="33364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50793-2A95-0E45-BD7D-DD4CC987BA9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A2FDCD9-2591-5F2D-55B1-791B89208877}"/>
              </a:ext>
            </a:extLst>
          </p:cNvPr>
          <p:cNvSpPr>
            <a:spLocks noGrp="1"/>
          </p:cNvSpPr>
          <p:nvPr>
            <p:ph type="title"/>
          </p:nvPr>
        </p:nvSpPr>
        <p:spPr/>
        <p:txBody>
          <a:bodyPr/>
          <a:lstStyle/>
          <a:p>
            <a:r>
              <a:rPr lang="en-US" dirty="0"/>
              <a:t>CNN Explainer: Interactive Experimentation</a:t>
            </a:r>
          </a:p>
        </p:txBody>
      </p:sp>
      <p:sp>
        <p:nvSpPr>
          <p:cNvPr id="3" name="Slide Number Placeholder 2">
            <a:extLst>
              <a:ext uri="{FF2B5EF4-FFF2-40B4-BE49-F238E27FC236}">
                <a16:creationId xmlns:a16="http://schemas.microsoft.com/office/drawing/2014/main" id="{49821427-BE2A-4EF1-E477-239BE1D91C64}"/>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7" name="Picture 6">
            <a:extLst>
              <a:ext uri="{FF2B5EF4-FFF2-40B4-BE49-F238E27FC236}">
                <a16:creationId xmlns:a16="http://schemas.microsoft.com/office/drawing/2014/main" id="{89DF9FD9-A80B-D2C3-F2DC-69153310EEBF}"/>
              </a:ext>
            </a:extLst>
          </p:cNvPr>
          <p:cNvPicPr>
            <a:picLocks noChangeAspect="1"/>
          </p:cNvPicPr>
          <p:nvPr/>
        </p:nvPicPr>
        <p:blipFill>
          <a:blip r:embed="rId3"/>
          <a:stretch>
            <a:fillRect/>
          </a:stretch>
        </p:blipFill>
        <p:spPr>
          <a:xfrm>
            <a:off x="1592102" y="1348451"/>
            <a:ext cx="9007796" cy="4887901"/>
          </a:xfrm>
          <a:prstGeom prst="rect">
            <a:avLst/>
          </a:prstGeom>
        </p:spPr>
      </p:pic>
      <p:sp>
        <p:nvSpPr>
          <p:cNvPr id="11" name="TextBox 10">
            <a:extLst>
              <a:ext uri="{FF2B5EF4-FFF2-40B4-BE49-F238E27FC236}">
                <a16:creationId xmlns:a16="http://schemas.microsoft.com/office/drawing/2014/main" id="{DF4A97FD-EB7F-0663-9732-38793681C83B}"/>
              </a:ext>
            </a:extLst>
          </p:cNvPr>
          <p:cNvSpPr txBox="1"/>
          <p:nvPr/>
        </p:nvSpPr>
        <p:spPr>
          <a:xfrm>
            <a:off x="4099560" y="6282072"/>
            <a:ext cx="4187190" cy="369332"/>
          </a:xfrm>
          <a:prstGeom prst="rect">
            <a:avLst/>
          </a:prstGeom>
          <a:noFill/>
        </p:spPr>
        <p:txBody>
          <a:bodyPr wrap="square">
            <a:spAutoFit/>
          </a:bodyPr>
          <a:lstStyle/>
          <a:p>
            <a:r>
              <a:rPr lang="en-US" dirty="0"/>
              <a:t>https://</a:t>
            </a:r>
            <a:r>
              <a:rPr lang="en-US" dirty="0" err="1"/>
              <a:t>poloclub.github.io</a:t>
            </a:r>
            <a:r>
              <a:rPr lang="en-US" dirty="0"/>
              <a:t>/</a:t>
            </a:r>
            <a:r>
              <a:rPr lang="en-US" dirty="0" err="1"/>
              <a:t>cnn</a:t>
            </a:r>
            <a:r>
              <a:rPr lang="en-US" dirty="0"/>
              <a:t>-explainer/</a:t>
            </a:r>
          </a:p>
        </p:txBody>
      </p:sp>
    </p:spTree>
    <p:extLst>
      <p:ext uri="{BB962C8B-B14F-4D97-AF65-F5344CB8AC3E}">
        <p14:creationId xmlns:p14="http://schemas.microsoft.com/office/powerpoint/2010/main" val="398583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5FA5-5E83-54CA-2288-A858B7C1612B}"/>
              </a:ext>
            </a:extLst>
          </p:cNvPr>
          <p:cNvSpPr>
            <a:spLocks noGrp="1"/>
          </p:cNvSpPr>
          <p:nvPr>
            <p:ph type="title"/>
          </p:nvPr>
        </p:nvSpPr>
        <p:spPr>
          <a:xfrm>
            <a:off x="444032" y="612118"/>
            <a:ext cx="7431238" cy="550174"/>
          </a:xfrm>
        </p:spPr>
        <p:txBody>
          <a:bodyPr/>
          <a:lstStyle/>
          <a:p>
            <a:r>
              <a:rPr lang="en-US" dirty="0"/>
              <a:t>Generative Adversarial Networks (GAN)</a:t>
            </a:r>
          </a:p>
        </p:txBody>
      </p:sp>
      <p:sp>
        <p:nvSpPr>
          <p:cNvPr id="3" name="Content Placeholder 2">
            <a:extLst>
              <a:ext uri="{FF2B5EF4-FFF2-40B4-BE49-F238E27FC236}">
                <a16:creationId xmlns:a16="http://schemas.microsoft.com/office/drawing/2014/main" id="{3CD3B10E-16AB-8408-F9D4-BEAB7E8F9056}"/>
              </a:ext>
            </a:extLst>
          </p:cNvPr>
          <p:cNvSpPr>
            <a:spLocks noGrp="1"/>
          </p:cNvSpPr>
          <p:nvPr>
            <p:ph idx="1"/>
          </p:nvPr>
        </p:nvSpPr>
        <p:spPr>
          <a:xfrm>
            <a:off x="581193" y="1337311"/>
            <a:ext cx="6708737" cy="5451728"/>
          </a:xfrm>
        </p:spPr>
        <p:txBody>
          <a:bodyPr anchor="t">
            <a:normAutofit fontScale="77500" lnSpcReduction="20000"/>
          </a:bodyPr>
          <a:lstStyle/>
          <a:p>
            <a:pPr>
              <a:spcBef>
                <a:spcPts val="0"/>
              </a:spcBef>
            </a:pPr>
            <a:r>
              <a:rPr lang="en-US" sz="1800" dirty="0"/>
              <a:t>Generative Adversarial Networks (GANs) are a type of deep learning model introduced by Ian Goodfellow and colleagues in 2014. </a:t>
            </a:r>
          </a:p>
          <a:p>
            <a:pPr>
              <a:spcBef>
                <a:spcPts val="0"/>
              </a:spcBef>
            </a:pPr>
            <a:r>
              <a:rPr lang="en-US" sz="1800" dirty="0"/>
              <a:t>GANs are primarily used in generative modeling, where the goal is to generate data similar to a given dataset, such as synthesizing realistic images, generating music, or creating text. (</a:t>
            </a:r>
            <a:r>
              <a:rPr lang="en-US" sz="1800" dirty="0">
                <a:hlinkClick r:id="rId2"/>
              </a:rPr>
              <a:t>Wikipedia</a:t>
            </a:r>
            <a:r>
              <a:rPr lang="en-US" sz="1800" dirty="0"/>
              <a:t>, </a:t>
            </a:r>
            <a:r>
              <a:rPr lang="en-US" sz="1800" dirty="0">
                <a:hlinkClick r:id="rId3"/>
              </a:rPr>
              <a:t>MathWorks</a:t>
            </a:r>
            <a:r>
              <a:rPr lang="en-US" sz="1800" dirty="0"/>
              <a:t>).</a:t>
            </a:r>
          </a:p>
          <a:p>
            <a:r>
              <a:rPr lang="en-US" sz="1800" dirty="0"/>
              <a:t>GANs consist of two neural networks:</a:t>
            </a:r>
          </a:p>
          <a:p>
            <a:pPr lvl="1">
              <a:buFont typeface="Wingdings" pitchFamily="2" charset="2"/>
              <a:buChar char="§"/>
            </a:pPr>
            <a:r>
              <a:rPr lang="en-US" sz="1800" b="1" dirty="0"/>
              <a:t>Generator</a:t>
            </a:r>
            <a:r>
              <a:rPr lang="en-US" sz="1800" dirty="0"/>
              <a:t>: Generates synthetic data that resembles the real data distribution.</a:t>
            </a:r>
          </a:p>
          <a:p>
            <a:pPr lvl="1">
              <a:buFont typeface="Wingdings" pitchFamily="2" charset="2"/>
              <a:buChar char="§"/>
            </a:pPr>
            <a:r>
              <a:rPr lang="en-US" sz="1800" b="1" dirty="0"/>
              <a:t>Discriminator</a:t>
            </a:r>
            <a:r>
              <a:rPr lang="en-US" sz="1800" dirty="0"/>
              <a:t>: Attempts to distinguish between real data and data generated by the generator.</a:t>
            </a:r>
          </a:p>
          <a:p>
            <a:r>
              <a:rPr lang="en-US" sz="1800" dirty="0"/>
              <a:t>These networks are trained simultaneously through a process called adversarial training. The generator improves by trying to "fool" the discriminator, while the discriminator enhances its ability to correctly classify real and synthetic data (</a:t>
            </a:r>
            <a:r>
              <a:rPr lang="en-US" sz="1800" dirty="0">
                <a:hlinkClick r:id="rId4"/>
              </a:rPr>
              <a:t>IBM</a:t>
            </a:r>
            <a:r>
              <a:rPr lang="en-US" sz="1800" dirty="0"/>
              <a:t>).</a:t>
            </a:r>
          </a:p>
          <a:p>
            <a:pPr marL="0" indent="0">
              <a:buNone/>
            </a:pPr>
            <a:r>
              <a:rPr lang="en-US" sz="1800" b="1" dirty="0"/>
              <a:t>Training Process:</a:t>
            </a:r>
          </a:p>
          <a:p>
            <a:pPr>
              <a:buFont typeface="Wingdings" pitchFamily="2" charset="2"/>
              <a:buChar char="§"/>
            </a:pPr>
            <a:r>
              <a:rPr lang="en-US" sz="1800" dirty="0"/>
              <a:t>The </a:t>
            </a:r>
            <a:r>
              <a:rPr lang="en-US" sz="1800" b="1" dirty="0"/>
              <a:t>generator</a:t>
            </a:r>
            <a:r>
              <a:rPr lang="en-US" sz="1800" dirty="0"/>
              <a:t> starts by producing random outputs. Over time, it adjusts its weights to create data closer to the real samples.</a:t>
            </a:r>
          </a:p>
          <a:p>
            <a:pPr>
              <a:buFont typeface="Wingdings" pitchFamily="2" charset="2"/>
              <a:buChar char="§"/>
            </a:pPr>
            <a:r>
              <a:rPr lang="en-US" sz="1800" dirty="0"/>
              <a:t>The </a:t>
            </a:r>
            <a:r>
              <a:rPr lang="en-US" sz="1800" b="1" dirty="0"/>
              <a:t>discriminator</a:t>
            </a:r>
            <a:r>
              <a:rPr lang="en-US" sz="1800" dirty="0"/>
              <a:t> evaluates whether inputs are real or fake and provides feedback to the generator.</a:t>
            </a:r>
          </a:p>
          <a:p>
            <a:pPr>
              <a:buFont typeface="Wingdings" pitchFamily="2" charset="2"/>
              <a:buChar char="§"/>
            </a:pPr>
            <a:r>
              <a:rPr lang="en-US" sz="1800" dirty="0"/>
              <a:t>Both networks use feedback to improve: the generator learns to create better data, and the discriminator becomes more skilled at identifying fakes.</a:t>
            </a:r>
          </a:p>
          <a:p>
            <a:pPr>
              <a:buFont typeface="Wingdings" pitchFamily="2" charset="2"/>
              <a:buChar char="§"/>
            </a:pPr>
            <a:r>
              <a:rPr lang="en-US" sz="1800" dirty="0"/>
              <a:t>The objective is for the generator to produce outputs so realistic that the discriminator cannot distinguish between real and synthetic data with high confidence (</a:t>
            </a:r>
            <a:r>
              <a:rPr lang="en-US" sz="1800" dirty="0">
                <a:hlinkClick r:id="rId5"/>
              </a:rPr>
              <a:t>Coursera</a:t>
            </a:r>
            <a:r>
              <a:rPr lang="en-US" sz="1800" dirty="0"/>
              <a:t>).</a:t>
            </a:r>
          </a:p>
        </p:txBody>
      </p:sp>
      <p:sp>
        <p:nvSpPr>
          <p:cNvPr id="4" name="Slide Number Placeholder 3">
            <a:extLst>
              <a:ext uri="{FF2B5EF4-FFF2-40B4-BE49-F238E27FC236}">
                <a16:creationId xmlns:a16="http://schemas.microsoft.com/office/drawing/2014/main" id="{3A480CF3-D73C-EA73-3CA4-8BAE7FD06F19}"/>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5" name="Picture 4">
            <a:extLst>
              <a:ext uri="{FF2B5EF4-FFF2-40B4-BE49-F238E27FC236}">
                <a16:creationId xmlns:a16="http://schemas.microsoft.com/office/drawing/2014/main" id="{70050B2B-2DD5-1C6B-6ED7-5DB98AAFE834}"/>
              </a:ext>
            </a:extLst>
          </p:cNvPr>
          <p:cNvPicPr>
            <a:picLocks noChangeAspect="1"/>
          </p:cNvPicPr>
          <p:nvPr/>
        </p:nvPicPr>
        <p:blipFill>
          <a:blip r:embed="rId6"/>
          <a:stretch>
            <a:fillRect/>
          </a:stretch>
        </p:blipFill>
        <p:spPr>
          <a:xfrm>
            <a:off x="7289930" y="2005243"/>
            <a:ext cx="4698094" cy="2997831"/>
          </a:xfrm>
          <a:prstGeom prst="rect">
            <a:avLst/>
          </a:prstGeom>
        </p:spPr>
      </p:pic>
    </p:spTree>
    <p:extLst>
      <p:ext uri="{BB962C8B-B14F-4D97-AF65-F5344CB8AC3E}">
        <p14:creationId xmlns:p14="http://schemas.microsoft.com/office/powerpoint/2010/main" val="173154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dissolv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dissolv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dissolv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dissolve">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9636C7-7B6F-10A6-B322-638E62000A79}"/>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5" name="Picture 4">
            <a:extLst>
              <a:ext uri="{FF2B5EF4-FFF2-40B4-BE49-F238E27FC236}">
                <a16:creationId xmlns:a16="http://schemas.microsoft.com/office/drawing/2014/main" id="{BD36F4CF-0E7C-8766-0D71-A78FDF3B220E}"/>
              </a:ext>
            </a:extLst>
          </p:cNvPr>
          <p:cNvPicPr>
            <a:picLocks noChangeAspect="1"/>
          </p:cNvPicPr>
          <p:nvPr/>
        </p:nvPicPr>
        <p:blipFill>
          <a:blip r:embed="rId2"/>
          <a:stretch>
            <a:fillRect/>
          </a:stretch>
        </p:blipFill>
        <p:spPr>
          <a:xfrm>
            <a:off x="473764" y="759839"/>
            <a:ext cx="11294165" cy="5583722"/>
          </a:xfrm>
          <a:prstGeom prst="rect">
            <a:avLst/>
          </a:prstGeom>
        </p:spPr>
      </p:pic>
      <p:sp>
        <p:nvSpPr>
          <p:cNvPr id="9" name="TextBox 8">
            <a:extLst>
              <a:ext uri="{FF2B5EF4-FFF2-40B4-BE49-F238E27FC236}">
                <a16:creationId xmlns:a16="http://schemas.microsoft.com/office/drawing/2014/main" id="{1037D662-1928-09B5-93AB-527DCD5CD5B2}"/>
              </a:ext>
            </a:extLst>
          </p:cNvPr>
          <p:cNvSpPr txBox="1"/>
          <p:nvPr/>
        </p:nvSpPr>
        <p:spPr>
          <a:xfrm>
            <a:off x="1783079" y="5728829"/>
            <a:ext cx="3755572" cy="369332"/>
          </a:xfrm>
          <a:prstGeom prst="rect">
            <a:avLst/>
          </a:prstGeom>
          <a:noFill/>
        </p:spPr>
        <p:txBody>
          <a:bodyPr wrap="square">
            <a:spAutoFit/>
          </a:bodyPr>
          <a:lstStyle/>
          <a:p>
            <a:r>
              <a:rPr lang="en-US" dirty="0"/>
              <a:t>https://</a:t>
            </a:r>
            <a:r>
              <a:rPr lang="en-US" dirty="0" err="1"/>
              <a:t>poloclub.github.io</a:t>
            </a:r>
            <a:r>
              <a:rPr lang="en-US" dirty="0"/>
              <a:t>/</a:t>
            </a:r>
            <a:r>
              <a:rPr lang="en-US" dirty="0" err="1"/>
              <a:t>ganlab</a:t>
            </a:r>
            <a:r>
              <a:rPr lang="en-US" dirty="0"/>
              <a:t>/</a:t>
            </a:r>
          </a:p>
        </p:txBody>
      </p:sp>
    </p:spTree>
    <p:extLst>
      <p:ext uri="{BB962C8B-B14F-4D97-AF65-F5344CB8AC3E}">
        <p14:creationId xmlns:p14="http://schemas.microsoft.com/office/powerpoint/2010/main" val="2270220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A19C-CF1A-0D4D-F907-188256F73A36}"/>
              </a:ext>
            </a:extLst>
          </p:cNvPr>
          <p:cNvSpPr>
            <a:spLocks noGrp="1"/>
          </p:cNvSpPr>
          <p:nvPr>
            <p:ph type="title"/>
          </p:nvPr>
        </p:nvSpPr>
        <p:spPr/>
        <p:txBody>
          <a:bodyPr/>
          <a:lstStyle/>
          <a:p>
            <a:r>
              <a:rPr lang="en-US" dirty="0"/>
              <a:t>Transformer Networks</a:t>
            </a:r>
          </a:p>
        </p:txBody>
      </p:sp>
      <p:sp>
        <p:nvSpPr>
          <p:cNvPr id="3" name="Content Placeholder 2">
            <a:extLst>
              <a:ext uri="{FF2B5EF4-FFF2-40B4-BE49-F238E27FC236}">
                <a16:creationId xmlns:a16="http://schemas.microsoft.com/office/drawing/2014/main" id="{79E02A26-2255-9FF1-1F5D-E612667DA5B1}"/>
              </a:ext>
            </a:extLst>
          </p:cNvPr>
          <p:cNvSpPr>
            <a:spLocks noGrp="1"/>
          </p:cNvSpPr>
          <p:nvPr>
            <p:ph idx="1"/>
          </p:nvPr>
        </p:nvSpPr>
        <p:spPr>
          <a:xfrm>
            <a:off x="581193" y="1789779"/>
            <a:ext cx="11029615" cy="4704731"/>
          </a:xfrm>
        </p:spPr>
        <p:txBody>
          <a:bodyPr>
            <a:normAutofit fontScale="85000" lnSpcReduction="20000"/>
          </a:bodyPr>
          <a:lstStyle/>
          <a:p>
            <a:r>
              <a:rPr lang="en-US" b="0" i="0" dirty="0">
                <a:solidFill>
                  <a:srgbClr val="4B5563"/>
                </a:solidFill>
                <a:effectLst/>
                <a:latin typeface="ui-sans-serif"/>
              </a:rPr>
              <a:t>Fundamentally, text-generative Transformer models operate on the principle of </a:t>
            </a:r>
            <a:r>
              <a:rPr lang="en-US" b="1" i="0" dirty="0">
                <a:solidFill>
                  <a:srgbClr val="4B5563"/>
                </a:solidFill>
                <a:effectLst/>
                <a:latin typeface="ui-sans-serif"/>
              </a:rPr>
              <a:t>next-word prediction</a:t>
            </a:r>
            <a:r>
              <a:rPr lang="en-US" b="0" i="0" dirty="0">
                <a:solidFill>
                  <a:srgbClr val="4B5563"/>
                </a:solidFill>
                <a:effectLst/>
                <a:latin typeface="ui-sans-serif"/>
              </a:rPr>
              <a:t>: given a text prompt from the user, what is the </a:t>
            </a:r>
            <a:r>
              <a:rPr lang="en-US" b="0" i="1" dirty="0">
                <a:solidFill>
                  <a:srgbClr val="4B5563"/>
                </a:solidFill>
                <a:effectLst/>
                <a:latin typeface="ui-sans-serif"/>
              </a:rPr>
              <a:t>most probable next word</a:t>
            </a:r>
            <a:r>
              <a:rPr lang="en-US" b="0" i="0" dirty="0">
                <a:solidFill>
                  <a:srgbClr val="4B5563"/>
                </a:solidFill>
                <a:effectLst/>
                <a:latin typeface="ui-sans-serif"/>
              </a:rPr>
              <a:t> that will follow this input? </a:t>
            </a:r>
          </a:p>
          <a:p>
            <a:r>
              <a:rPr lang="en-US" b="0" i="0" dirty="0">
                <a:solidFill>
                  <a:srgbClr val="4B5563"/>
                </a:solidFill>
                <a:effectLst/>
                <a:latin typeface="ui-sans-serif"/>
              </a:rPr>
              <a:t>The core innovation and power of Transformers lie in their use of a self-attention mechanism, which allows them to process entire sequences and capture long-range dependencies more effectively than previous architectures.</a:t>
            </a:r>
          </a:p>
          <a:p>
            <a:pPr algn="l"/>
            <a:r>
              <a:rPr lang="en-US" b="0" i="0" dirty="0">
                <a:solidFill>
                  <a:srgbClr val="4B5563"/>
                </a:solidFill>
                <a:effectLst/>
                <a:latin typeface="ui-sans-serif"/>
              </a:rPr>
              <a:t>Every text-generative Transformer consists of these </a:t>
            </a:r>
            <a:r>
              <a:rPr lang="en-US" b="1" i="0" dirty="0">
                <a:solidFill>
                  <a:srgbClr val="4B5563"/>
                </a:solidFill>
                <a:effectLst/>
                <a:latin typeface="ui-sans-serif"/>
              </a:rPr>
              <a:t>three key components</a:t>
            </a:r>
            <a:r>
              <a:rPr lang="en-US" b="0" i="0" dirty="0">
                <a:solidFill>
                  <a:srgbClr val="4B5563"/>
                </a:solidFill>
                <a:effectLst/>
                <a:latin typeface="ui-sans-serif"/>
              </a:rPr>
              <a:t>:</a:t>
            </a:r>
          </a:p>
          <a:p>
            <a:pPr lvl="1">
              <a:buFont typeface="+mj-lt"/>
              <a:buAutoNum type="arabicPeriod"/>
            </a:pPr>
            <a:r>
              <a:rPr lang="en-US" sz="1800" b="1" dirty="0"/>
              <a:t>Embeddings</a:t>
            </a:r>
            <a:r>
              <a:rPr lang="en-US" sz="1800" dirty="0"/>
              <a:t> — turning words into meaning</a:t>
            </a:r>
          </a:p>
          <a:p>
            <a:pPr lvl="2"/>
            <a:r>
              <a:rPr lang="en-US" sz="1800" dirty="0"/>
              <a:t>Text is split into </a:t>
            </a:r>
            <a:r>
              <a:rPr lang="en-US" sz="1800" b="1" dirty="0"/>
              <a:t>tokens</a:t>
            </a:r>
            <a:r>
              <a:rPr lang="en-US" sz="1800" dirty="0"/>
              <a:t> (words or </a:t>
            </a:r>
            <a:r>
              <a:rPr lang="en-US" sz="1800" dirty="0" err="1"/>
              <a:t>subwords</a:t>
            </a:r>
            <a:r>
              <a:rPr lang="en-US" sz="1800" dirty="0"/>
              <a:t>).</a:t>
            </a:r>
          </a:p>
          <a:p>
            <a:pPr lvl="2"/>
            <a:r>
              <a:rPr lang="en-US" sz="1800" dirty="0"/>
              <a:t>Each token becomes a vector called an </a:t>
            </a:r>
            <a:r>
              <a:rPr lang="en-US" sz="1800" b="1" dirty="0"/>
              <a:t>embedding</a:t>
            </a:r>
            <a:r>
              <a:rPr lang="en-US" sz="1800" dirty="0"/>
              <a:t>, placing words in a space where similar meanings are close together.</a:t>
            </a:r>
            <a:endParaRPr lang="en-US" sz="1700" dirty="0"/>
          </a:p>
          <a:p>
            <a:pPr lvl="1">
              <a:buFont typeface="+mj-lt"/>
              <a:buAutoNum type="arabicPeriod"/>
            </a:pPr>
            <a:r>
              <a:rPr lang="en-US" sz="1800" b="1" dirty="0"/>
              <a:t>Transformer Blocks </a:t>
            </a:r>
            <a:r>
              <a:rPr lang="en-US" sz="1800" dirty="0"/>
              <a:t>— the model’s “thinking steps”</a:t>
            </a:r>
          </a:p>
          <a:p>
            <a:pPr lvl="2"/>
            <a:r>
              <a:rPr lang="en-US" sz="1800" dirty="0"/>
              <a:t>Each block has two important pieces:</a:t>
            </a:r>
          </a:p>
          <a:p>
            <a:pPr lvl="3"/>
            <a:r>
              <a:rPr lang="en-US" sz="1600" b="1" dirty="0"/>
              <a:t>Self-Attention</a:t>
            </a:r>
            <a:r>
              <a:rPr lang="en-US" sz="1600" dirty="0"/>
              <a:t>: Lets each token “pay attention” to other tokens to figure out which ones matter for understanding the current word.</a:t>
            </a:r>
          </a:p>
          <a:p>
            <a:pPr lvl="3"/>
            <a:r>
              <a:rPr lang="en-US" sz="1600" b="1" dirty="0"/>
              <a:t>Feed-Forward Network (MLP): </a:t>
            </a:r>
            <a:r>
              <a:rPr lang="en-US" sz="1600" dirty="0"/>
              <a:t>A small neural network applied to each token individually, helping refine each token’s representation after it gathers context.</a:t>
            </a:r>
            <a:endParaRPr lang="en-US" sz="1500" dirty="0"/>
          </a:p>
          <a:p>
            <a:pPr lvl="1">
              <a:buFont typeface="+mj-lt"/>
              <a:buAutoNum type="arabicPeriod"/>
            </a:pPr>
            <a:r>
              <a:rPr lang="en-US" sz="1800" b="1" dirty="0"/>
              <a:t>Output Layer </a:t>
            </a:r>
            <a:r>
              <a:rPr lang="en-US" sz="1800" dirty="0"/>
              <a:t>— turning understanding into predictions</a:t>
            </a:r>
          </a:p>
          <a:p>
            <a:pPr lvl="2"/>
            <a:r>
              <a:rPr lang="en-US" sz="1600" dirty="0"/>
              <a:t>After several transformer blocks, the model uses a linear layer + </a:t>
            </a:r>
            <a:r>
              <a:rPr lang="en-US" sz="1600" dirty="0" err="1"/>
              <a:t>softmax</a:t>
            </a:r>
            <a:r>
              <a:rPr lang="en-US" sz="1600" dirty="0"/>
              <a:t> to convert the final token representation into a probability distribution over all possible next tokens.</a:t>
            </a:r>
            <a:endParaRPr lang="en-US" sz="1600" b="1" i="0" dirty="0">
              <a:solidFill>
                <a:srgbClr val="4B5563"/>
              </a:solidFill>
              <a:effectLst/>
              <a:latin typeface="ui-sans-serif"/>
            </a:endParaRPr>
          </a:p>
          <a:p>
            <a:pPr lvl="1">
              <a:buFont typeface="+mj-lt"/>
              <a:buAutoNum type="arabicPeriod"/>
            </a:pPr>
            <a:endParaRPr lang="en-US" sz="1700" b="1" dirty="0">
              <a:solidFill>
                <a:srgbClr val="4B5563"/>
              </a:solidFill>
              <a:latin typeface="ui-sans-serif"/>
            </a:endParaRPr>
          </a:p>
          <a:p>
            <a:pPr lvl="1">
              <a:buFont typeface="+mj-lt"/>
              <a:buAutoNum type="arabicPeriod"/>
            </a:pPr>
            <a:endParaRPr lang="en-US" sz="1700" b="1" i="0" dirty="0">
              <a:solidFill>
                <a:srgbClr val="4B5563"/>
              </a:solidFill>
              <a:effectLst/>
              <a:latin typeface="ui-sans-serif"/>
            </a:endParaRPr>
          </a:p>
          <a:p>
            <a:endParaRPr lang="en-US" dirty="0"/>
          </a:p>
        </p:txBody>
      </p:sp>
      <p:sp>
        <p:nvSpPr>
          <p:cNvPr id="4" name="Slide Number Placeholder 3">
            <a:extLst>
              <a:ext uri="{FF2B5EF4-FFF2-40B4-BE49-F238E27FC236}">
                <a16:creationId xmlns:a16="http://schemas.microsoft.com/office/drawing/2014/main" id="{D9327F38-1B6C-5BF7-3A73-63E202C120C4}"/>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1393952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dissolve">
                                      <p:cBhvr>
                                        <p:cTn id="38" dur="500"/>
                                        <p:tgtEl>
                                          <p:spTgt spid="3">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dissolv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471A-FAC9-63D8-9D03-2BADB4FC5AB4}"/>
              </a:ext>
            </a:extLst>
          </p:cNvPr>
          <p:cNvSpPr>
            <a:spLocks noGrp="1"/>
          </p:cNvSpPr>
          <p:nvPr>
            <p:ph type="title"/>
          </p:nvPr>
        </p:nvSpPr>
        <p:spPr/>
        <p:txBody>
          <a:bodyPr/>
          <a:lstStyle/>
          <a:p>
            <a:r>
              <a:rPr lang="en-US" dirty="0"/>
              <a:t>Transformer Explainer</a:t>
            </a:r>
          </a:p>
        </p:txBody>
      </p:sp>
      <p:sp>
        <p:nvSpPr>
          <p:cNvPr id="4" name="Slide Number Placeholder 3">
            <a:extLst>
              <a:ext uri="{FF2B5EF4-FFF2-40B4-BE49-F238E27FC236}">
                <a16:creationId xmlns:a16="http://schemas.microsoft.com/office/drawing/2014/main" id="{9C53C956-DA2B-8547-6E8F-66506E6ABEEA}"/>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6" name="Picture 5">
            <a:extLst>
              <a:ext uri="{FF2B5EF4-FFF2-40B4-BE49-F238E27FC236}">
                <a16:creationId xmlns:a16="http://schemas.microsoft.com/office/drawing/2014/main" id="{F59DDAD1-A95F-4F83-9533-B65E644E7EBF}"/>
              </a:ext>
            </a:extLst>
          </p:cNvPr>
          <p:cNvPicPr>
            <a:picLocks noChangeAspect="1"/>
          </p:cNvPicPr>
          <p:nvPr/>
        </p:nvPicPr>
        <p:blipFill>
          <a:blip r:embed="rId3"/>
          <a:srcRect t="7529"/>
          <a:stretch/>
        </p:blipFill>
        <p:spPr>
          <a:xfrm>
            <a:off x="1017938" y="1379386"/>
            <a:ext cx="10066276" cy="4587074"/>
          </a:xfrm>
          <a:prstGeom prst="rect">
            <a:avLst/>
          </a:prstGeom>
        </p:spPr>
      </p:pic>
      <p:sp>
        <p:nvSpPr>
          <p:cNvPr id="8" name="TextBox 7">
            <a:extLst>
              <a:ext uri="{FF2B5EF4-FFF2-40B4-BE49-F238E27FC236}">
                <a16:creationId xmlns:a16="http://schemas.microsoft.com/office/drawing/2014/main" id="{D0B78E77-203C-968E-99FB-BE9D093BE2AE}"/>
              </a:ext>
            </a:extLst>
          </p:cNvPr>
          <p:cNvSpPr txBox="1"/>
          <p:nvPr/>
        </p:nvSpPr>
        <p:spPr>
          <a:xfrm>
            <a:off x="3814763" y="6054582"/>
            <a:ext cx="5032057" cy="369332"/>
          </a:xfrm>
          <a:prstGeom prst="rect">
            <a:avLst/>
          </a:prstGeom>
          <a:noFill/>
        </p:spPr>
        <p:txBody>
          <a:bodyPr wrap="square">
            <a:spAutoFit/>
          </a:bodyPr>
          <a:lstStyle/>
          <a:p>
            <a:r>
              <a:rPr lang="en-US" dirty="0"/>
              <a:t>https://</a:t>
            </a:r>
            <a:r>
              <a:rPr lang="en-US" dirty="0" err="1"/>
              <a:t>poloclub.github.io</a:t>
            </a:r>
            <a:r>
              <a:rPr lang="en-US" dirty="0"/>
              <a:t>/transformer-explainer/</a:t>
            </a:r>
          </a:p>
        </p:txBody>
      </p:sp>
    </p:spTree>
    <p:extLst>
      <p:ext uri="{BB962C8B-B14F-4D97-AF65-F5344CB8AC3E}">
        <p14:creationId xmlns:p14="http://schemas.microsoft.com/office/powerpoint/2010/main" val="170245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9B79-6D60-8396-3331-EA18831E38EB}"/>
              </a:ext>
            </a:extLst>
          </p:cNvPr>
          <p:cNvSpPr>
            <a:spLocks noGrp="1"/>
          </p:cNvSpPr>
          <p:nvPr>
            <p:ph type="title"/>
          </p:nvPr>
        </p:nvSpPr>
        <p:spPr/>
        <p:txBody>
          <a:bodyPr/>
          <a:lstStyle/>
          <a:p>
            <a:r>
              <a:rPr lang="en-US" dirty="0"/>
              <a:t>LLM Visualization</a:t>
            </a:r>
          </a:p>
        </p:txBody>
      </p:sp>
      <p:sp>
        <p:nvSpPr>
          <p:cNvPr id="3" name="Content Placeholder 2">
            <a:extLst>
              <a:ext uri="{FF2B5EF4-FFF2-40B4-BE49-F238E27FC236}">
                <a16:creationId xmlns:a16="http://schemas.microsoft.com/office/drawing/2014/main" id="{5056ADF3-0694-900D-7D06-C302BC0CEF2E}"/>
              </a:ext>
            </a:extLst>
          </p:cNvPr>
          <p:cNvSpPr>
            <a:spLocks noGrp="1"/>
          </p:cNvSpPr>
          <p:nvPr>
            <p:ph idx="1"/>
          </p:nvPr>
        </p:nvSpPr>
        <p:spPr/>
        <p:txBody>
          <a:bodyPr/>
          <a:lstStyle/>
          <a:p>
            <a:r>
              <a:rPr lang="en-US" dirty="0"/>
              <a:t>Large Language Models for the curious beginner (3blue1brown) </a:t>
            </a:r>
            <a:r>
              <a:rPr lang="en-US" dirty="0">
                <a:hlinkClick r:id="rId2"/>
              </a:rPr>
              <a:t>https://www.youtube.com/watch?v=LPZh9BOjkQs&amp;list=PLZHQObOWTQDNU6R1_67000Dx_ZCJB-3pi&amp;index=5</a:t>
            </a:r>
            <a:r>
              <a:rPr lang="en-US" dirty="0"/>
              <a:t> </a:t>
            </a:r>
          </a:p>
        </p:txBody>
      </p:sp>
      <p:sp>
        <p:nvSpPr>
          <p:cNvPr id="4" name="Slide Number Placeholder 3">
            <a:extLst>
              <a:ext uri="{FF2B5EF4-FFF2-40B4-BE49-F238E27FC236}">
                <a16:creationId xmlns:a16="http://schemas.microsoft.com/office/drawing/2014/main" id="{4E001CA4-4B0D-2D9A-CAE0-59F53D829388}"/>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4180855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1339C-3B10-A7F5-C578-785318255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27E146-127A-7DA6-9ABA-F0534BB99482}"/>
              </a:ext>
            </a:extLst>
          </p:cNvPr>
          <p:cNvSpPr>
            <a:spLocks noGrp="1"/>
          </p:cNvSpPr>
          <p:nvPr>
            <p:ph type="title"/>
          </p:nvPr>
        </p:nvSpPr>
        <p:spPr/>
        <p:txBody>
          <a:bodyPr/>
          <a:lstStyle/>
          <a:p>
            <a:r>
              <a:rPr lang="en-US" dirty="0"/>
              <a:t>Stable Diffusion Networks</a:t>
            </a:r>
          </a:p>
        </p:txBody>
      </p:sp>
      <p:sp>
        <p:nvSpPr>
          <p:cNvPr id="3" name="Content Placeholder 2">
            <a:extLst>
              <a:ext uri="{FF2B5EF4-FFF2-40B4-BE49-F238E27FC236}">
                <a16:creationId xmlns:a16="http://schemas.microsoft.com/office/drawing/2014/main" id="{8279F320-7E52-57A1-8BBE-C6868FB90FAC}"/>
              </a:ext>
            </a:extLst>
          </p:cNvPr>
          <p:cNvSpPr>
            <a:spLocks noGrp="1"/>
          </p:cNvSpPr>
          <p:nvPr>
            <p:ph idx="1"/>
          </p:nvPr>
        </p:nvSpPr>
        <p:spPr>
          <a:xfrm>
            <a:off x="581193" y="1451113"/>
            <a:ext cx="7254708" cy="4524237"/>
          </a:xfrm>
        </p:spPr>
        <p:txBody>
          <a:bodyPr anchor="t">
            <a:normAutofit/>
          </a:bodyPr>
          <a:lstStyle/>
          <a:p>
            <a:r>
              <a:rPr lang="en-US" sz="1800" b="0" i="0" dirty="0">
                <a:solidFill>
                  <a:srgbClr val="404040"/>
                </a:solidFill>
                <a:effectLst/>
              </a:rPr>
              <a:t>Stable Diffusion is a text-to-image model that </a:t>
            </a:r>
            <a:r>
              <a:rPr lang="en-US" sz="1800" dirty="0">
                <a:solidFill>
                  <a:srgbClr val="404040"/>
                </a:solidFill>
              </a:rPr>
              <a:t>generates high-resolution images from text prompts.</a:t>
            </a:r>
            <a:endParaRPr lang="en-US" sz="1800" b="0" i="0" dirty="0">
              <a:solidFill>
                <a:srgbClr val="404040"/>
              </a:solidFill>
              <a:effectLst/>
            </a:endParaRPr>
          </a:p>
          <a:p>
            <a:r>
              <a:rPr lang="en-US" sz="1800" b="0" i="0" dirty="0">
                <a:solidFill>
                  <a:srgbClr val="404040"/>
                </a:solidFill>
                <a:effectLst/>
              </a:rPr>
              <a:t>We break down the image generation process into three main steps:</a:t>
            </a:r>
          </a:p>
          <a:p>
            <a:pPr lvl="1">
              <a:buFont typeface="+mj-lt"/>
              <a:buAutoNum type="arabicPeriod"/>
            </a:pPr>
            <a:r>
              <a:rPr lang="en-US" sz="2000" b="0" i="0" dirty="0">
                <a:solidFill>
                  <a:srgbClr val="505050"/>
                </a:solidFill>
                <a:effectLst/>
                <a:hlinkClick r:id="rId2"/>
              </a:rPr>
              <a:t>Text Representation Generation</a:t>
            </a:r>
            <a:r>
              <a:rPr lang="en-US" sz="2000" b="0" i="0" dirty="0">
                <a:solidFill>
                  <a:srgbClr val="404040"/>
                </a:solidFill>
                <a:effectLst/>
              </a:rPr>
              <a:t>: Stable Diffusion converts a text prompt into a text vector representation.</a:t>
            </a:r>
          </a:p>
          <a:p>
            <a:pPr lvl="1">
              <a:buFont typeface="+mj-lt"/>
              <a:buAutoNum type="arabicPeriod"/>
            </a:pPr>
            <a:r>
              <a:rPr lang="en-US" sz="2000" b="0" i="0" dirty="0">
                <a:solidFill>
                  <a:srgbClr val="505050"/>
                </a:solidFill>
                <a:effectLst/>
                <a:hlinkClick r:id="rId3"/>
              </a:rPr>
              <a:t>Image Representation Refining</a:t>
            </a:r>
            <a:r>
              <a:rPr lang="en-US" sz="2000" b="0" i="0" dirty="0">
                <a:solidFill>
                  <a:srgbClr val="404040"/>
                </a:solidFill>
                <a:effectLst/>
              </a:rPr>
              <a:t>: Starting </a:t>
            </a:r>
            <a:r>
              <a:rPr lang="en-US" sz="2000" dirty="0">
                <a:solidFill>
                  <a:srgbClr val="404040"/>
                </a:solidFill>
              </a:rPr>
              <a:t>from random noise, Stable Diffusion refines the image representation gradually, guided by </a:t>
            </a:r>
            <a:r>
              <a:rPr lang="en-US" sz="2000" b="0" i="0" dirty="0">
                <a:solidFill>
                  <a:srgbClr val="404040"/>
                </a:solidFill>
                <a:effectLst/>
              </a:rPr>
              <a:t>the text representation. Stable Diffusion repeats the refining over multiple timesteps (50 in our Diffusion Explainer).</a:t>
            </a:r>
          </a:p>
          <a:p>
            <a:pPr lvl="1">
              <a:buFont typeface="+mj-lt"/>
              <a:buAutoNum type="arabicPeriod"/>
            </a:pPr>
            <a:r>
              <a:rPr lang="en-US" sz="2000" b="0" i="0" dirty="0">
                <a:solidFill>
                  <a:srgbClr val="505050"/>
                </a:solidFill>
                <a:effectLst/>
                <a:hlinkClick r:id="rId4"/>
              </a:rPr>
              <a:t>Image Upscaling</a:t>
            </a:r>
            <a:r>
              <a:rPr lang="en-US" sz="2000" b="0" i="0" dirty="0">
                <a:solidFill>
                  <a:srgbClr val="404040"/>
                </a:solidFill>
                <a:effectLst/>
              </a:rPr>
              <a:t>: Stable Diffusion upscales the image representation into a high-resolution image.</a:t>
            </a:r>
          </a:p>
          <a:p>
            <a:endParaRPr lang="en-US" sz="1800" dirty="0"/>
          </a:p>
        </p:txBody>
      </p:sp>
      <p:sp>
        <p:nvSpPr>
          <p:cNvPr id="4" name="Slide Number Placeholder 3">
            <a:extLst>
              <a:ext uri="{FF2B5EF4-FFF2-40B4-BE49-F238E27FC236}">
                <a16:creationId xmlns:a16="http://schemas.microsoft.com/office/drawing/2014/main" id="{88953F00-6F23-98C9-4105-1D21B588B710}"/>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426145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E036-44CD-40F5-3C88-C27FB8B2F95D}"/>
              </a:ext>
            </a:extLst>
          </p:cNvPr>
          <p:cNvSpPr>
            <a:spLocks noGrp="1"/>
          </p:cNvSpPr>
          <p:nvPr>
            <p:ph type="title"/>
          </p:nvPr>
        </p:nvSpPr>
        <p:spPr/>
        <p:txBody>
          <a:bodyPr/>
          <a:lstStyle/>
          <a:p>
            <a:r>
              <a:rPr lang="en-US" dirty="0"/>
              <a:t>Text Representation (Tokenization and encoding)</a:t>
            </a:r>
          </a:p>
        </p:txBody>
      </p:sp>
      <p:sp>
        <p:nvSpPr>
          <p:cNvPr id="3" name="Content Placeholder 2">
            <a:extLst>
              <a:ext uri="{FF2B5EF4-FFF2-40B4-BE49-F238E27FC236}">
                <a16:creationId xmlns:a16="http://schemas.microsoft.com/office/drawing/2014/main" id="{7D6AB66C-614B-1118-0567-8E076960F9C6}"/>
              </a:ext>
            </a:extLst>
          </p:cNvPr>
          <p:cNvSpPr>
            <a:spLocks noGrp="1"/>
          </p:cNvSpPr>
          <p:nvPr>
            <p:ph idx="1"/>
          </p:nvPr>
        </p:nvSpPr>
        <p:spPr>
          <a:xfrm>
            <a:off x="581193" y="1451113"/>
            <a:ext cx="5514808" cy="4972801"/>
          </a:xfrm>
        </p:spPr>
        <p:txBody>
          <a:bodyPr anchor="t">
            <a:normAutofit fontScale="92500" lnSpcReduction="20000"/>
          </a:bodyPr>
          <a:lstStyle/>
          <a:p>
            <a:pPr marL="342900" indent="-342900">
              <a:buAutoNum type="arabicPeriod"/>
            </a:pPr>
            <a:r>
              <a:rPr lang="en-US" sz="1600" b="0" i="0" dirty="0">
                <a:solidFill>
                  <a:srgbClr val="404040"/>
                </a:solidFill>
                <a:effectLst/>
              </a:rPr>
              <a:t>Stable Diffusion tokenizes a text prompt into a sequence of tokens. For example, it splits the text prompt ”</a:t>
            </a:r>
            <a:r>
              <a:rPr lang="en-US" sz="1600" b="0" i="0" dirty="0">
                <a:solidFill>
                  <a:schemeClr val="accent4"/>
                </a:solidFill>
                <a:effectLst/>
              </a:rPr>
              <a:t>a cute and adorable bunny</a:t>
            </a:r>
            <a:r>
              <a:rPr lang="en-US" sz="1600" b="0" i="0" dirty="0">
                <a:effectLst/>
              </a:rPr>
              <a:t>” </a:t>
            </a:r>
            <a:r>
              <a:rPr lang="en-US" sz="1600" b="0" i="0" dirty="0">
                <a:solidFill>
                  <a:srgbClr val="404040"/>
                </a:solidFill>
                <a:effectLst/>
              </a:rPr>
              <a:t>into the tokens </a:t>
            </a:r>
            <a:r>
              <a:rPr lang="en-US" sz="1600" b="0" i="0" dirty="0">
                <a:effectLst/>
              </a:rPr>
              <a:t>a</a:t>
            </a:r>
            <a:r>
              <a:rPr lang="en-US" sz="1600" b="0" i="0" dirty="0">
                <a:solidFill>
                  <a:srgbClr val="404040"/>
                </a:solidFill>
                <a:effectLst/>
              </a:rPr>
              <a:t>, </a:t>
            </a:r>
            <a:r>
              <a:rPr lang="en-US" sz="1600" b="0" i="0" dirty="0">
                <a:effectLst/>
              </a:rPr>
              <a:t>cute</a:t>
            </a:r>
            <a:r>
              <a:rPr lang="en-US" sz="1600" b="0" i="0" dirty="0">
                <a:solidFill>
                  <a:srgbClr val="404040"/>
                </a:solidFill>
                <a:effectLst/>
              </a:rPr>
              <a:t>, </a:t>
            </a:r>
            <a:r>
              <a:rPr lang="en-US" sz="1600" b="0" i="0" dirty="0">
                <a:effectLst/>
              </a:rPr>
              <a:t>and</a:t>
            </a:r>
            <a:r>
              <a:rPr lang="en-US" sz="1600" b="0" i="0" dirty="0">
                <a:solidFill>
                  <a:srgbClr val="404040"/>
                </a:solidFill>
                <a:effectLst/>
              </a:rPr>
              <a:t>, </a:t>
            </a:r>
            <a:r>
              <a:rPr lang="en-US" sz="1600" b="0" i="0" dirty="0">
                <a:effectLst/>
              </a:rPr>
              <a:t>adorable</a:t>
            </a:r>
            <a:r>
              <a:rPr lang="en-US" sz="1600" b="0" i="0" dirty="0">
                <a:solidFill>
                  <a:srgbClr val="404040"/>
                </a:solidFill>
                <a:effectLst/>
              </a:rPr>
              <a:t>, and </a:t>
            </a:r>
            <a:r>
              <a:rPr lang="en-US" sz="1600" b="0" i="0" dirty="0">
                <a:effectLst/>
              </a:rPr>
              <a:t>bunny</a:t>
            </a:r>
            <a:r>
              <a:rPr lang="en-US" sz="1600" b="0" i="0" dirty="0">
                <a:solidFill>
                  <a:srgbClr val="404040"/>
                </a:solidFill>
                <a:effectLst/>
              </a:rPr>
              <a:t>. </a:t>
            </a:r>
          </a:p>
          <a:p>
            <a:pPr marL="342900" indent="-342900">
              <a:buAutoNum type="arabicPeriod"/>
            </a:pPr>
            <a:r>
              <a:rPr lang="en-US" sz="1600" b="0" i="0" dirty="0">
                <a:solidFill>
                  <a:srgbClr val="404040"/>
                </a:solidFill>
                <a:effectLst/>
              </a:rPr>
              <a:t>Also, to mark the beginning and end of the prompt, Stable Diffusion adds </a:t>
            </a:r>
            <a:r>
              <a:rPr lang="en-US" sz="1600" b="0" i="0" dirty="0">
                <a:effectLst/>
              </a:rPr>
              <a:t>&lt;start&gt;</a:t>
            </a:r>
            <a:r>
              <a:rPr lang="en-US" sz="1600" b="0" i="0" dirty="0">
                <a:solidFill>
                  <a:srgbClr val="404040"/>
                </a:solidFill>
                <a:effectLst/>
              </a:rPr>
              <a:t> and </a:t>
            </a:r>
            <a:r>
              <a:rPr lang="en-US" sz="1600" b="0" i="0" dirty="0">
                <a:effectLst/>
              </a:rPr>
              <a:t>&lt;end&gt;</a:t>
            </a:r>
            <a:r>
              <a:rPr lang="en-US" sz="1600" b="0" i="0" dirty="0">
                <a:solidFill>
                  <a:srgbClr val="404040"/>
                </a:solidFill>
                <a:effectLst/>
              </a:rPr>
              <a:t> tokens at the beginning and the end of the tokens. The resulting token sequence for the above example would be </a:t>
            </a:r>
            <a:r>
              <a:rPr lang="en-US" sz="1600" b="0" i="0" dirty="0">
                <a:effectLst/>
              </a:rPr>
              <a:t>&lt;start&gt;</a:t>
            </a:r>
            <a:r>
              <a:rPr lang="en-US" sz="1600" b="0" i="0" dirty="0">
                <a:solidFill>
                  <a:srgbClr val="404040"/>
                </a:solidFill>
                <a:effectLst/>
              </a:rPr>
              <a:t>, </a:t>
            </a:r>
            <a:r>
              <a:rPr lang="en-US" sz="1600" b="0" i="0" dirty="0">
                <a:effectLst/>
              </a:rPr>
              <a:t>a</a:t>
            </a:r>
            <a:r>
              <a:rPr lang="en-US" sz="1600" b="0" i="0" dirty="0">
                <a:solidFill>
                  <a:srgbClr val="404040"/>
                </a:solidFill>
                <a:effectLst/>
              </a:rPr>
              <a:t>, </a:t>
            </a:r>
            <a:r>
              <a:rPr lang="en-US" sz="1600" b="0" i="0" dirty="0">
                <a:effectLst/>
              </a:rPr>
              <a:t>cute</a:t>
            </a:r>
            <a:r>
              <a:rPr lang="en-US" sz="1600" b="0" i="0" dirty="0">
                <a:solidFill>
                  <a:srgbClr val="404040"/>
                </a:solidFill>
                <a:effectLst/>
              </a:rPr>
              <a:t>, </a:t>
            </a:r>
            <a:r>
              <a:rPr lang="en-US" sz="1600" b="0" i="0" dirty="0">
                <a:effectLst/>
              </a:rPr>
              <a:t>and</a:t>
            </a:r>
            <a:r>
              <a:rPr lang="en-US" sz="1600" b="0" i="0" dirty="0">
                <a:solidFill>
                  <a:srgbClr val="404040"/>
                </a:solidFill>
                <a:effectLst/>
              </a:rPr>
              <a:t>, </a:t>
            </a:r>
            <a:r>
              <a:rPr lang="en-US" sz="1600" b="0" i="0" dirty="0">
                <a:effectLst/>
              </a:rPr>
              <a:t>adorable</a:t>
            </a:r>
            <a:r>
              <a:rPr lang="en-US" sz="1600" b="0" i="0" dirty="0">
                <a:solidFill>
                  <a:srgbClr val="404040"/>
                </a:solidFill>
                <a:effectLst/>
              </a:rPr>
              <a:t>, </a:t>
            </a:r>
            <a:r>
              <a:rPr lang="en-US" sz="1600" b="0" i="0" dirty="0">
                <a:effectLst/>
              </a:rPr>
              <a:t>bunny</a:t>
            </a:r>
            <a:r>
              <a:rPr lang="en-US" sz="1600" b="0" i="0" dirty="0">
                <a:solidFill>
                  <a:srgbClr val="404040"/>
                </a:solidFill>
                <a:effectLst/>
              </a:rPr>
              <a:t>, and </a:t>
            </a:r>
            <a:r>
              <a:rPr lang="en-US" sz="1600" b="0" i="0" dirty="0">
                <a:effectLst/>
              </a:rPr>
              <a:t>&lt;end&gt;</a:t>
            </a:r>
            <a:r>
              <a:rPr lang="en-US" sz="1600" b="0" i="0" dirty="0">
                <a:solidFill>
                  <a:srgbClr val="404040"/>
                </a:solidFill>
                <a:effectLst/>
              </a:rPr>
              <a:t>.</a:t>
            </a:r>
            <a:endParaRPr lang="en-US" sz="1600" dirty="0"/>
          </a:p>
          <a:p>
            <a:pPr algn="l"/>
            <a:r>
              <a:rPr lang="en-US" sz="1600" b="1" dirty="0"/>
              <a:t>Text Encoding</a:t>
            </a:r>
            <a:r>
              <a:rPr lang="en-US" sz="1600" dirty="0"/>
              <a:t>: </a:t>
            </a:r>
            <a:r>
              <a:rPr lang="en-US" sz="1600" b="0" i="0" dirty="0">
                <a:solidFill>
                  <a:srgbClr val="404040"/>
                </a:solidFill>
                <a:effectLst/>
              </a:rPr>
              <a:t>To use the text representation for guiding image generation, Stable Diffusion ensures that the text representation contains the information related to the image depicted in the prompt. This is done by using a special neural network called </a:t>
            </a:r>
            <a:r>
              <a:rPr lang="en-US" sz="1600" b="0" i="0" dirty="0">
                <a:solidFill>
                  <a:srgbClr val="505050"/>
                </a:solidFill>
                <a:effectLst/>
                <a:hlinkClick r:id="rId2"/>
              </a:rPr>
              <a:t>CLIP</a:t>
            </a:r>
            <a:r>
              <a:rPr lang="en-US" sz="1600" b="0" i="0" dirty="0">
                <a:solidFill>
                  <a:srgbClr val="404040"/>
                </a:solidFill>
                <a:effectLst/>
              </a:rPr>
              <a:t>.</a:t>
            </a:r>
          </a:p>
          <a:p>
            <a:pPr algn="l"/>
            <a:r>
              <a:rPr lang="en-US" sz="1600" b="0" i="0" dirty="0">
                <a:solidFill>
                  <a:srgbClr val="404040"/>
                </a:solidFill>
                <a:effectLst/>
              </a:rPr>
              <a:t>CLIP, which consists of an </a:t>
            </a:r>
            <a:r>
              <a:rPr lang="en-US" sz="1600" b="1" i="0" dirty="0">
                <a:solidFill>
                  <a:srgbClr val="404040"/>
                </a:solidFill>
                <a:effectLst/>
              </a:rPr>
              <a:t>image encoder and a text encoder</a:t>
            </a:r>
            <a:r>
              <a:rPr lang="en-US" sz="1600" b="0" i="0" dirty="0">
                <a:solidFill>
                  <a:srgbClr val="404040"/>
                </a:solidFill>
                <a:effectLst/>
              </a:rPr>
              <a:t>, is trained to encode an image and its text description into vectors that are similar to each other. Therefore, the text representation for a prompt computed by CLIP’s text encoder is likely to contain information about the images described in the prompt.</a:t>
            </a:r>
          </a:p>
        </p:txBody>
      </p:sp>
      <p:sp>
        <p:nvSpPr>
          <p:cNvPr id="4" name="Slide Number Placeholder 3">
            <a:extLst>
              <a:ext uri="{FF2B5EF4-FFF2-40B4-BE49-F238E27FC236}">
                <a16:creationId xmlns:a16="http://schemas.microsoft.com/office/drawing/2014/main" id="{6748487A-3C8F-E0AB-DB2B-F6923B4DBD7B}"/>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6146" name="Picture 2">
            <a:extLst>
              <a:ext uri="{FF2B5EF4-FFF2-40B4-BE49-F238E27FC236}">
                <a16:creationId xmlns:a16="http://schemas.microsoft.com/office/drawing/2014/main" id="{B60A1AFC-78B4-D844-74A7-A18154494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362" y="2729947"/>
            <a:ext cx="5427168" cy="236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733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1918-7E26-2B08-B583-65AADC54F956}"/>
              </a:ext>
            </a:extLst>
          </p:cNvPr>
          <p:cNvSpPr>
            <a:spLocks noGrp="1"/>
          </p:cNvSpPr>
          <p:nvPr>
            <p:ph type="title"/>
          </p:nvPr>
        </p:nvSpPr>
        <p:spPr>
          <a:xfrm>
            <a:off x="581192" y="702156"/>
            <a:ext cx="6473991" cy="550174"/>
          </a:xfrm>
        </p:spPr>
        <p:txBody>
          <a:bodyPr/>
          <a:lstStyle/>
          <a:p>
            <a:r>
              <a:rPr lang="en-US" dirty="0"/>
              <a:t>Where does Deep learning Fit?</a:t>
            </a:r>
          </a:p>
        </p:txBody>
      </p:sp>
      <p:sp>
        <p:nvSpPr>
          <p:cNvPr id="4" name="Slide Number Placeholder 3">
            <a:extLst>
              <a:ext uri="{FF2B5EF4-FFF2-40B4-BE49-F238E27FC236}">
                <a16:creationId xmlns:a16="http://schemas.microsoft.com/office/drawing/2014/main" id="{063ADC42-3A42-C925-B74E-A6B8D95BCF53}"/>
              </a:ext>
            </a:extLst>
          </p:cNvPr>
          <p:cNvSpPr>
            <a:spLocks noGrp="1"/>
          </p:cNvSpPr>
          <p:nvPr>
            <p:ph type="sldNum" sz="quarter" idx="12"/>
          </p:nvPr>
        </p:nvSpPr>
        <p:spPr/>
        <p:txBody>
          <a:bodyPr/>
          <a:lstStyle/>
          <a:p>
            <a:fld id="{3A98EE3D-8CD1-4C3F-BD1C-C98C9596463C}" type="slidenum">
              <a:rPr lang="en-US" smtClean="0"/>
              <a:t>2</a:t>
            </a:fld>
            <a:endParaRPr lang="en-US" dirty="0"/>
          </a:p>
        </p:txBody>
      </p:sp>
      <p:sp>
        <p:nvSpPr>
          <p:cNvPr id="5" name="Oval 4">
            <a:extLst>
              <a:ext uri="{FF2B5EF4-FFF2-40B4-BE49-F238E27FC236}">
                <a16:creationId xmlns:a16="http://schemas.microsoft.com/office/drawing/2014/main" id="{96C29028-7548-4A8A-32A0-E08764E99E47}"/>
              </a:ext>
            </a:extLst>
          </p:cNvPr>
          <p:cNvSpPr/>
          <p:nvPr/>
        </p:nvSpPr>
        <p:spPr>
          <a:xfrm>
            <a:off x="703384" y="1496856"/>
            <a:ext cx="5205046" cy="4682532"/>
          </a:xfrm>
          <a:prstGeom prst="ellipse">
            <a:avLst/>
          </a:prstGeom>
          <a:solidFill>
            <a:srgbClr val="FFFF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62DA990-1030-87CE-48A0-B4B7AF30DAA5}"/>
              </a:ext>
            </a:extLst>
          </p:cNvPr>
          <p:cNvSpPr/>
          <p:nvPr/>
        </p:nvSpPr>
        <p:spPr>
          <a:xfrm>
            <a:off x="1301261" y="2457702"/>
            <a:ext cx="4009292" cy="3698142"/>
          </a:xfrm>
          <a:prstGeom prst="ellipse">
            <a:avLst/>
          </a:prstGeom>
          <a:solidFill>
            <a:srgbClr val="6FF709"/>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D80AC-726B-E4A9-4B42-089284B04991}"/>
              </a:ext>
            </a:extLst>
          </p:cNvPr>
          <p:cNvSpPr/>
          <p:nvPr/>
        </p:nvSpPr>
        <p:spPr>
          <a:xfrm>
            <a:off x="1863968" y="3507049"/>
            <a:ext cx="2883877" cy="2648795"/>
          </a:xfrm>
          <a:prstGeom prst="ellipse">
            <a:avLst/>
          </a:prstGeom>
          <a:solidFill>
            <a:srgbClr val="6FF1E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7D213F0-4547-A74E-CAA1-CD36B2B4E6B3}"/>
              </a:ext>
            </a:extLst>
          </p:cNvPr>
          <p:cNvSpPr/>
          <p:nvPr/>
        </p:nvSpPr>
        <p:spPr>
          <a:xfrm>
            <a:off x="2371409" y="4296899"/>
            <a:ext cx="1868993" cy="1858945"/>
          </a:xfrm>
          <a:prstGeom prst="ellipse">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CAE7D6-9465-89B9-2BE6-0FD7BC963194}"/>
              </a:ext>
            </a:extLst>
          </p:cNvPr>
          <p:cNvSpPr/>
          <p:nvPr/>
        </p:nvSpPr>
        <p:spPr>
          <a:xfrm>
            <a:off x="3424849" y="2230734"/>
            <a:ext cx="4081269" cy="3948654"/>
          </a:xfrm>
          <a:prstGeom prst="rect">
            <a:avLst/>
          </a:prstGeom>
          <a:solidFill>
            <a:srgbClr val="7030A0">
              <a:alpha val="4817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Data Science</a:t>
            </a:r>
          </a:p>
        </p:txBody>
      </p:sp>
      <p:sp>
        <p:nvSpPr>
          <p:cNvPr id="10" name="TextBox 9">
            <a:extLst>
              <a:ext uri="{FF2B5EF4-FFF2-40B4-BE49-F238E27FC236}">
                <a16:creationId xmlns:a16="http://schemas.microsoft.com/office/drawing/2014/main" id="{00D1E569-BA96-ECEF-3F86-361B3B2675CC}"/>
              </a:ext>
            </a:extLst>
          </p:cNvPr>
          <p:cNvSpPr txBox="1"/>
          <p:nvPr/>
        </p:nvSpPr>
        <p:spPr>
          <a:xfrm>
            <a:off x="1148957" y="2230734"/>
            <a:ext cx="2806996" cy="461665"/>
          </a:xfrm>
          <a:prstGeom prst="rect">
            <a:avLst/>
          </a:prstGeom>
          <a:noFill/>
        </p:spPr>
        <p:txBody>
          <a:bodyPr wrap="square" rtlCol="0">
            <a:spAutoFit/>
          </a:bodyPr>
          <a:lstStyle/>
          <a:p>
            <a:r>
              <a:rPr lang="en-US" sz="2400" dirty="0"/>
              <a:t>Artificial Intelligence</a:t>
            </a:r>
          </a:p>
        </p:txBody>
      </p:sp>
      <p:sp>
        <p:nvSpPr>
          <p:cNvPr id="11" name="TextBox 10">
            <a:extLst>
              <a:ext uri="{FF2B5EF4-FFF2-40B4-BE49-F238E27FC236}">
                <a16:creationId xmlns:a16="http://schemas.microsoft.com/office/drawing/2014/main" id="{88D15C8B-701A-5BAA-BD16-0EAEE72E755A}"/>
              </a:ext>
            </a:extLst>
          </p:cNvPr>
          <p:cNvSpPr txBox="1"/>
          <p:nvPr/>
        </p:nvSpPr>
        <p:spPr>
          <a:xfrm>
            <a:off x="1148957" y="3122873"/>
            <a:ext cx="2573249" cy="461665"/>
          </a:xfrm>
          <a:prstGeom prst="rect">
            <a:avLst/>
          </a:prstGeom>
          <a:noFill/>
        </p:spPr>
        <p:txBody>
          <a:bodyPr wrap="square" rtlCol="0">
            <a:spAutoFit/>
          </a:bodyPr>
          <a:lstStyle/>
          <a:p>
            <a:r>
              <a:rPr lang="en-US" sz="2400" dirty="0"/>
              <a:t>Machine Learning</a:t>
            </a:r>
          </a:p>
        </p:txBody>
      </p:sp>
      <p:sp>
        <p:nvSpPr>
          <p:cNvPr id="12" name="TextBox 11">
            <a:extLst>
              <a:ext uri="{FF2B5EF4-FFF2-40B4-BE49-F238E27FC236}">
                <a16:creationId xmlns:a16="http://schemas.microsoft.com/office/drawing/2014/main" id="{5E87C881-3EED-4E85-62C0-6027EC0AF4BD}"/>
              </a:ext>
            </a:extLst>
          </p:cNvPr>
          <p:cNvSpPr txBox="1"/>
          <p:nvPr/>
        </p:nvSpPr>
        <p:spPr>
          <a:xfrm>
            <a:off x="717215" y="4015012"/>
            <a:ext cx="2555331" cy="523220"/>
          </a:xfrm>
          <a:prstGeom prst="rect">
            <a:avLst/>
          </a:prstGeom>
          <a:noFill/>
        </p:spPr>
        <p:txBody>
          <a:bodyPr wrap="square" rtlCol="0">
            <a:spAutoFit/>
          </a:bodyPr>
          <a:lstStyle/>
          <a:p>
            <a:r>
              <a:rPr lang="en-US" sz="2800" b="1" dirty="0">
                <a:solidFill>
                  <a:srgbClr val="FF0000"/>
                </a:solidFill>
              </a:rPr>
              <a:t>Deep Learning</a:t>
            </a:r>
          </a:p>
        </p:txBody>
      </p:sp>
      <p:sp>
        <p:nvSpPr>
          <p:cNvPr id="13" name="TextBox 12">
            <a:extLst>
              <a:ext uri="{FF2B5EF4-FFF2-40B4-BE49-F238E27FC236}">
                <a16:creationId xmlns:a16="http://schemas.microsoft.com/office/drawing/2014/main" id="{DE2AD075-3F48-D851-8F01-6ACB7C704FF8}"/>
              </a:ext>
            </a:extLst>
          </p:cNvPr>
          <p:cNvSpPr txBox="1"/>
          <p:nvPr/>
        </p:nvSpPr>
        <p:spPr>
          <a:xfrm>
            <a:off x="1148957" y="4907150"/>
            <a:ext cx="1903228" cy="461665"/>
          </a:xfrm>
          <a:prstGeom prst="rect">
            <a:avLst/>
          </a:prstGeom>
          <a:noFill/>
        </p:spPr>
        <p:txBody>
          <a:bodyPr wrap="square" rtlCol="0">
            <a:spAutoFit/>
          </a:bodyPr>
          <a:lstStyle/>
          <a:p>
            <a:r>
              <a:rPr lang="en-US" sz="2400" dirty="0"/>
              <a:t>Generative AI</a:t>
            </a:r>
          </a:p>
        </p:txBody>
      </p:sp>
      <p:sp>
        <p:nvSpPr>
          <p:cNvPr id="15" name="TextBox 14">
            <a:extLst>
              <a:ext uri="{FF2B5EF4-FFF2-40B4-BE49-F238E27FC236}">
                <a16:creationId xmlns:a16="http://schemas.microsoft.com/office/drawing/2014/main" id="{E9516763-9778-5FF1-7AC4-42205180A6A9}"/>
              </a:ext>
            </a:extLst>
          </p:cNvPr>
          <p:cNvSpPr txBox="1"/>
          <p:nvPr/>
        </p:nvSpPr>
        <p:spPr>
          <a:xfrm>
            <a:off x="4531952" y="3466478"/>
            <a:ext cx="1077539" cy="369332"/>
          </a:xfrm>
          <a:prstGeom prst="rect">
            <a:avLst/>
          </a:prstGeom>
          <a:noFill/>
        </p:spPr>
        <p:txBody>
          <a:bodyPr wrap="none" rtlCol="0">
            <a:spAutoFit/>
          </a:bodyPr>
          <a:lstStyle/>
          <a:p>
            <a:r>
              <a:rPr lang="en-US" dirty="0">
                <a:solidFill>
                  <a:schemeClr val="bg1"/>
                </a:solidFill>
              </a:rPr>
              <a:t>Statistics</a:t>
            </a:r>
          </a:p>
        </p:txBody>
      </p:sp>
      <p:sp>
        <p:nvSpPr>
          <p:cNvPr id="16" name="TextBox 15">
            <a:extLst>
              <a:ext uri="{FF2B5EF4-FFF2-40B4-BE49-F238E27FC236}">
                <a16:creationId xmlns:a16="http://schemas.microsoft.com/office/drawing/2014/main" id="{AD8B1CB8-5719-C0E0-0836-F985BA4ECE81}"/>
              </a:ext>
            </a:extLst>
          </p:cNvPr>
          <p:cNvSpPr txBox="1"/>
          <p:nvPr/>
        </p:nvSpPr>
        <p:spPr>
          <a:xfrm>
            <a:off x="5373002" y="5331868"/>
            <a:ext cx="893135" cy="369332"/>
          </a:xfrm>
          <a:prstGeom prst="rect">
            <a:avLst/>
          </a:prstGeom>
          <a:noFill/>
        </p:spPr>
        <p:txBody>
          <a:bodyPr wrap="square" rtlCol="0">
            <a:spAutoFit/>
          </a:bodyPr>
          <a:lstStyle/>
          <a:p>
            <a:r>
              <a:rPr lang="en-US" dirty="0">
                <a:solidFill>
                  <a:schemeClr val="bg1"/>
                </a:solidFill>
              </a:rPr>
              <a:t>DBMS</a:t>
            </a:r>
          </a:p>
        </p:txBody>
      </p:sp>
      <p:sp>
        <p:nvSpPr>
          <p:cNvPr id="18" name="TextBox 17">
            <a:extLst>
              <a:ext uri="{FF2B5EF4-FFF2-40B4-BE49-F238E27FC236}">
                <a16:creationId xmlns:a16="http://schemas.microsoft.com/office/drawing/2014/main" id="{3B8A61BE-A214-0650-41B3-A1B516A4A3B0}"/>
              </a:ext>
            </a:extLst>
          </p:cNvPr>
          <p:cNvSpPr txBox="1"/>
          <p:nvPr/>
        </p:nvSpPr>
        <p:spPr>
          <a:xfrm>
            <a:off x="5683217" y="2488096"/>
            <a:ext cx="1409360" cy="369332"/>
          </a:xfrm>
          <a:prstGeom prst="rect">
            <a:avLst/>
          </a:prstGeom>
          <a:noFill/>
        </p:spPr>
        <p:txBody>
          <a:bodyPr wrap="none" rtlCol="0">
            <a:spAutoFit/>
          </a:bodyPr>
          <a:lstStyle/>
          <a:p>
            <a:r>
              <a:rPr lang="en-US" dirty="0">
                <a:solidFill>
                  <a:schemeClr val="bg1"/>
                </a:solidFill>
              </a:rPr>
              <a:t>Visualization</a:t>
            </a:r>
          </a:p>
        </p:txBody>
      </p:sp>
      <p:sp>
        <p:nvSpPr>
          <p:cNvPr id="19" name="TextBox 18">
            <a:extLst>
              <a:ext uri="{FF2B5EF4-FFF2-40B4-BE49-F238E27FC236}">
                <a16:creationId xmlns:a16="http://schemas.microsoft.com/office/drawing/2014/main" id="{816889F7-BE96-E690-39F1-BBB1B0C63634}"/>
              </a:ext>
            </a:extLst>
          </p:cNvPr>
          <p:cNvSpPr txBox="1"/>
          <p:nvPr/>
        </p:nvSpPr>
        <p:spPr>
          <a:xfrm>
            <a:off x="5814138" y="3169039"/>
            <a:ext cx="1241045" cy="646331"/>
          </a:xfrm>
          <a:prstGeom prst="rect">
            <a:avLst/>
          </a:prstGeom>
          <a:noFill/>
        </p:spPr>
        <p:txBody>
          <a:bodyPr wrap="none" rtlCol="0">
            <a:spAutoFit/>
          </a:bodyPr>
          <a:lstStyle/>
          <a:p>
            <a:pPr algn="ctr"/>
            <a:r>
              <a:rPr lang="en-US" dirty="0">
                <a:solidFill>
                  <a:schemeClr val="bg1"/>
                </a:solidFill>
              </a:rPr>
              <a:t>Streaming </a:t>
            </a:r>
          </a:p>
          <a:p>
            <a:pPr algn="ctr"/>
            <a:r>
              <a:rPr lang="en-US" dirty="0">
                <a:solidFill>
                  <a:schemeClr val="bg1"/>
                </a:solidFill>
              </a:rPr>
              <a:t>Data</a:t>
            </a:r>
          </a:p>
        </p:txBody>
      </p:sp>
      <p:sp>
        <p:nvSpPr>
          <p:cNvPr id="20" name="TextBox 19">
            <a:extLst>
              <a:ext uri="{FF2B5EF4-FFF2-40B4-BE49-F238E27FC236}">
                <a16:creationId xmlns:a16="http://schemas.microsoft.com/office/drawing/2014/main" id="{7BB9F16F-1E93-2AD3-6E5D-0FDB0C33D70C}"/>
              </a:ext>
            </a:extLst>
          </p:cNvPr>
          <p:cNvSpPr txBox="1"/>
          <p:nvPr/>
        </p:nvSpPr>
        <p:spPr>
          <a:xfrm>
            <a:off x="5814138" y="4605541"/>
            <a:ext cx="1661032" cy="646331"/>
          </a:xfrm>
          <a:prstGeom prst="rect">
            <a:avLst/>
          </a:prstGeom>
          <a:noFill/>
        </p:spPr>
        <p:txBody>
          <a:bodyPr wrap="none" rtlCol="0">
            <a:spAutoFit/>
          </a:bodyPr>
          <a:lstStyle/>
          <a:p>
            <a:r>
              <a:rPr lang="en-US" dirty="0">
                <a:solidFill>
                  <a:schemeClr val="bg1"/>
                </a:solidFill>
              </a:rPr>
              <a:t>Large-Scale</a:t>
            </a:r>
          </a:p>
          <a:p>
            <a:r>
              <a:rPr lang="en-US" dirty="0">
                <a:solidFill>
                  <a:schemeClr val="bg1"/>
                </a:solidFill>
              </a:rPr>
              <a:t>Data Collection</a:t>
            </a:r>
          </a:p>
        </p:txBody>
      </p:sp>
      <p:sp>
        <p:nvSpPr>
          <p:cNvPr id="21" name="TextBox 20">
            <a:extLst>
              <a:ext uri="{FF2B5EF4-FFF2-40B4-BE49-F238E27FC236}">
                <a16:creationId xmlns:a16="http://schemas.microsoft.com/office/drawing/2014/main" id="{F87F3C31-5D26-A037-D2C0-AE31E289A87B}"/>
              </a:ext>
            </a:extLst>
          </p:cNvPr>
          <p:cNvSpPr txBox="1"/>
          <p:nvPr/>
        </p:nvSpPr>
        <p:spPr>
          <a:xfrm>
            <a:off x="5649520" y="5781196"/>
            <a:ext cx="1856598" cy="369332"/>
          </a:xfrm>
          <a:prstGeom prst="rect">
            <a:avLst/>
          </a:prstGeom>
          <a:noFill/>
        </p:spPr>
        <p:txBody>
          <a:bodyPr wrap="none" rtlCol="0">
            <a:spAutoFit/>
          </a:bodyPr>
          <a:lstStyle/>
          <a:p>
            <a:r>
              <a:rPr lang="en-US" dirty="0">
                <a:solidFill>
                  <a:schemeClr val="bg1"/>
                </a:solidFill>
              </a:rPr>
              <a:t>Data Engineering</a:t>
            </a:r>
          </a:p>
        </p:txBody>
      </p:sp>
      <p:sp>
        <p:nvSpPr>
          <p:cNvPr id="22" name="TextBox 21">
            <a:extLst>
              <a:ext uri="{FF2B5EF4-FFF2-40B4-BE49-F238E27FC236}">
                <a16:creationId xmlns:a16="http://schemas.microsoft.com/office/drawing/2014/main" id="{BD669A33-FC47-FF51-7A6A-B4657EC0893B}"/>
              </a:ext>
            </a:extLst>
          </p:cNvPr>
          <p:cNvSpPr txBox="1"/>
          <p:nvPr/>
        </p:nvSpPr>
        <p:spPr>
          <a:xfrm>
            <a:off x="3794702" y="2839567"/>
            <a:ext cx="1492716" cy="369332"/>
          </a:xfrm>
          <a:prstGeom prst="rect">
            <a:avLst/>
          </a:prstGeom>
          <a:noFill/>
        </p:spPr>
        <p:txBody>
          <a:bodyPr wrap="none" rtlCol="0">
            <a:spAutoFit/>
          </a:bodyPr>
          <a:lstStyle/>
          <a:p>
            <a:r>
              <a:rPr lang="en-US" dirty="0">
                <a:solidFill>
                  <a:schemeClr val="bg1"/>
                </a:solidFill>
              </a:rPr>
              <a:t>Data Analysis</a:t>
            </a:r>
          </a:p>
        </p:txBody>
      </p:sp>
      <p:sp>
        <p:nvSpPr>
          <p:cNvPr id="24" name="TextBox 23">
            <a:extLst>
              <a:ext uri="{FF2B5EF4-FFF2-40B4-BE49-F238E27FC236}">
                <a16:creationId xmlns:a16="http://schemas.microsoft.com/office/drawing/2014/main" id="{BFA2F0B0-6A0A-CF06-DCA6-60F48FBA8E6D}"/>
              </a:ext>
            </a:extLst>
          </p:cNvPr>
          <p:cNvSpPr txBox="1"/>
          <p:nvPr/>
        </p:nvSpPr>
        <p:spPr>
          <a:xfrm>
            <a:off x="8018246" y="884026"/>
            <a:ext cx="3617940" cy="5186035"/>
          </a:xfrm>
          <a:prstGeom prst="rect">
            <a:avLst/>
          </a:prstGeom>
          <a:solidFill>
            <a:schemeClr val="bg1">
              <a:lumMod val="95000"/>
            </a:schemeClr>
          </a:solidFill>
        </p:spPr>
        <p:txBody>
          <a:bodyPr wrap="square">
            <a:spAutoFit/>
          </a:bodyPr>
          <a:lstStyle/>
          <a:p>
            <a:pPr>
              <a:spcAft>
                <a:spcPts val="600"/>
              </a:spcAft>
            </a:pPr>
            <a:r>
              <a:rPr lang="en-US" b="1" dirty="0">
                <a:solidFill>
                  <a:srgbClr val="0E0E0E"/>
                </a:solidFill>
                <a:effectLst/>
              </a:rPr>
              <a:t>Deep Learning</a:t>
            </a:r>
          </a:p>
          <a:p>
            <a:pPr marL="342900" indent="-342900">
              <a:spcAft>
                <a:spcPts val="1200"/>
              </a:spcAft>
              <a:buClr>
                <a:schemeClr val="accent1"/>
              </a:buClr>
              <a:buFont typeface="Wingdings" pitchFamily="2" charset="2"/>
              <a:buChar char="§"/>
            </a:pPr>
            <a:r>
              <a:rPr lang="en-US" dirty="0"/>
              <a:t>Deep learning is a specialized subset of machine learning that employs artificial neural networks with multiple layers to model and understand complex patterns in data. </a:t>
            </a:r>
          </a:p>
          <a:p>
            <a:pPr marL="342900" indent="-342900">
              <a:spcAft>
                <a:spcPts val="1200"/>
              </a:spcAft>
              <a:buClr>
                <a:schemeClr val="accent1"/>
              </a:buClr>
              <a:buFont typeface="Wingdings" pitchFamily="2" charset="2"/>
              <a:buChar char="§"/>
            </a:pPr>
            <a:r>
              <a:rPr lang="en-US" dirty="0"/>
              <a:t>This approach enables systems to learn from vast amounts of unstructured data, such as images, audio, and text, by processing information through hierarchical layers that extract increasingly abstract features.</a:t>
            </a:r>
          </a:p>
          <a:p>
            <a:pPr marL="342900" indent="-342900">
              <a:spcAft>
                <a:spcPts val="1200"/>
              </a:spcAft>
              <a:buClr>
                <a:schemeClr val="accent1"/>
              </a:buClr>
              <a:buFont typeface="Wingdings" pitchFamily="2" charset="2"/>
              <a:buChar char="§"/>
            </a:pPr>
            <a:r>
              <a:rPr lang="en-US" dirty="0"/>
              <a:t>Key Ideas: Convolutional Neural Networks, Recurrent NN, LSTM, GAN, Transformer Networks. </a:t>
            </a:r>
            <a:endParaRPr lang="en-US" dirty="0">
              <a:solidFill>
                <a:srgbClr val="0E0E0E"/>
              </a:solidFill>
              <a:effectLst/>
            </a:endParaRPr>
          </a:p>
        </p:txBody>
      </p:sp>
    </p:spTree>
    <p:extLst>
      <p:ext uri="{BB962C8B-B14F-4D97-AF65-F5344CB8AC3E}">
        <p14:creationId xmlns:p14="http://schemas.microsoft.com/office/powerpoint/2010/main" val="1385656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DB686-44F7-23D8-1003-733BE2AD0DD9}"/>
              </a:ext>
            </a:extLst>
          </p:cNvPr>
          <p:cNvSpPr>
            <a:spLocks noGrp="1"/>
          </p:cNvSpPr>
          <p:nvPr>
            <p:ph type="title"/>
          </p:nvPr>
        </p:nvSpPr>
        <p:spPr/>
        <p:txBody>
          <a:bodyPr/>
          <a:lstStyle/>
          <a:p>
            <a:r>
              <a:rPr lang="en-US" dirty="0"/>
              <a:t>Image Refiner</a:t>
            </a:r>
          </a:p>
        </p:txBody>
      </p:sp>
      <p:sp>
        <p:nvSpPr>
          <p:cNvPr id="3" name="Content Placeholder 2">
            <a:extLst>
              <a:ext uri="{FF2B5EF4-FFF2-40B4-BE49-F238E27FC236}">
                <a16:creationId xmlns:a16="http://schemas.microsoft.com/office/drawing/2014/main" id="{5F64FAF4-875A-3D0A-72D2-173B27BB2072}"/>
              </a:ext>
            </a:extLst>
          </p:cNvPr>
          <p:cNvSpPr>
            <a:spLocks noGrp="1"/>
          </p:cNvSpPr>
          <p:nvPr>
            <p:ph idx="1"/>
          </p:nvPr>
        </p:nvSpPr>
        <p:spPr>
          <a:xfrm>
            <a:off x="581192" y="1503612"/>
            <a:ext cx="4136583" cy="5354388"/>
          </a:xfrm>
        </p:spPr>
        <p:txBody>
          <a:bodyPr>
            <a:normAutofit fontScale="92500" lnSpcReduction="20000"/>
          </a:bodyPr>
          <a:lstStyle/>
          <a:p>
            <a:r>
              <a:rPr lang="en-US" b="0" i="0" dirty="0">
                <a:solidFill>
                  <a:srgbClr val="404040"/>
                </a:solidFill>
                <a:effectLst/>
              </a:rPr>
              <a:t>Stable Diffusion generates a vector that numerically summarizes a high-resolution image depicted in the text prompt. </a:t>
            </a:r>
          </a:p>
          <a:p>
            <a:r>
              <a:rPr lang="en-US" b="0" i="0" dirty="0">
                <a:solidFill>
                  <a:srgbClr val="404040"/>
                </a:solidFill>
                <a:effectLst/>
              </a:rPr>
              <a:t>This is done by refining a randomly initialized noise over multiple timesteps to gradually improve the image quality and adherence to the prompt</a:t>
            </a:r>
          </a:p>
          <a:p>
            <a:pPr algn="l"/>
            <a:r>
              <a:rPr lang="en-US" b="0" i="0" dirty="0">
                <a:solidFill>
                  <a:srgbClr val="404040"/>
                </a:solidFill>
                <a:effectLst/>
              </a:rPr>
              <a:t>At each timestep, a neural network called </a:t>
            </a:r>
            <a:r>
              <a:rPr lang="en-US" b="0" i="0" dirty="0" err="1">
                <a:solidFill>
                  <a:srgbClr val="404040"/>
                </a:solidFill>
                <a:effectLst/>
              </a:rPr>
              <a:t>UNet</a:t>
            </a:r>
            <a:r>
              <a:rPr lang="en-US" b="0" i="0" dirty="0">
                <a:solidFill>
                  <a:srgbClr val="404040"/>
                </a:solidFill>
                <a:effectLst/>
              </a:rPr>
              <a:t> predicts noise in the image representation of the current timestep. </a:t>
            </a:r>
          </a:p>
          <a:p>
            <a:pPr algn="l"/>
            <a:r>
              <a:rPr lang="en-US" b="0" i="0" dirty="0" err="1">
                <a:solidFill>
                  <a:srgbClr val="404040"/>
                </a:solidFill>
                <a:effectLst/>
              </a:rPr>
              <a:t>UNet</a:t>
            </a:r>
            <a:r>
              <a:rPr lang="en-US" b="0" i="0" dirty="0">
                <a:solidFill>
                  <a:srgbClr val="404040"/>
                </a:solidFill>
                <a:effectLst/>
              </a:rPr>
              <a:t> takes three inputs:</a:t>
            </a:r>
          </a:p>
          <a:p>
            <a:pPr lvl="1">
              <a:buFont typeface="+mj-lt"/>
              <a:buAutoNum type="arabicPeriod"/>
            </a:pPr>
            <a:r>
              <a:rPr lang="en-US" sz="1700" b="0" i="0" dirty="0">
                <a:solidFill>
                  <a:srgbClr val="404040"/>
                </a:solidFill>
                <a:effectLst/>
              </a:rPr>
              <a:t>Image representation of the current timestep</a:t>
            </a:r>
          </a:p>
          <a:p>
            <a:pPr lvl="1">
              <a:buFont typeface="+mj-lt"/>
              <a:buAutoNum type="arabicPeriod"/>
            </a:pPr>
            <a:r>
              <a:rPr lang="en-US" sz="1700" b="0" i="0" dirty="0">
                <a:solidFill>
                  <a:srgbClr val="404040"/>
                </a:solidFill>
                <a:effectLst/>
              </a:rPr>
              <a:t>Text representation of the prompt to guide what noise should be removed from the current image representation to generate an image adhering to the text prompt</a:t>
            </a:r>
          </a:p>
          <a:p>
            <a:pPr lvl="1">
              <a:buFont typeface="+mj-lt"/>
              <a:buAutoNum type="arabicPeriod"/>
            </a:pPr>
            <a:r>
              <a:rPr lang="en-US" sz="1700" b="0" i="0" dirty="0">
                <a:solidFill>
                  <a:srgbClr val="404040"/>
                </a:solidFill>
                <a:effectLst/>
              </a:rPr>
              <a:t>Timestep to indicate the amount of noise remaining in the current image representation</a:t>
            </a:r>
          </a:p>
          <a:p>
            <a:endParaRPr lang="en-US" dirty="0"/>
          </a:p>
        </p:txBody>
      </p:sp>
      <p:sp>
        <p:nvSpPr>
          <p:cNvPr id="4" name="Slide Number Placeholder 3">
            <a:extLst>
              <a:ext uri="{FF2B5EF4-FFF2-40B4-BE49-F238E27FC236}">
                <a16:creationId xmlns:a16="http://schemas.microsoft.com/office/drawing/2014/main" id="{D403C60E-AA0C-7079-22A5-3AC0CD173DF9}"/>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7170" name="Picture 2">
            <a:extLst>
              <a:ext uri="{FF2B5EF4-FFF2-40B4-BE49-F238E27FC236}">
                <a16:creationId xmlns:a16="http://schemas.microsoft.com/office/drawing/2014/main" id="{979B51CD-525D-D221-FFB7-AD60A3822D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68"/>
          <a:stretch/>
        </p:blipFill>
        <p:spPr bwMode="auto">
          <a:xfrm>
            <a:off x="4717775" y="2151020"/>
            <a:ext cx="7474225" cy="2904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38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5D98-BEF7-C95F-0391-9A7C7028BF4E}"/>
              </a:ext>
            </a:extLst>
          </p:cNvPr>
          <p:cNvSpPr>
            <a:spLocks noGrp="1"/>
          </p:cNvSpPr>
          <p:nvPr>
            <p:ph type="title"/>
          </p:nvPr>
        </p:nvSpPr>
        <p:spPr/>
        <p:txBody>
          <a:bodyPr/>
          <a:lstStyle/>
          <a:p>
            <a:r>
              <a:rPr lang="en-US" dirty="0"/>
              <a:t>Stable Diffusion Explainer</a:t>
            </a:r>
          </a:p>
        </p:txBody>
      </p:sp>
      <p:sp>
        <p:nvSpPr>
          <p:cNvPr id="4" name="Slide Number Placeholder 3">
            <a:extLst>
              <a:ext uri="{FF2B5EF4-FFF2-40B4-BE49-F238E27FC236}">
                <a16:creationId xmlns:a16="http://schemas.microsoft.com/office/drawing/2014/main" id="{18039AD9-FA45-D9F3-1C64-726CF57A5C76}"/>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5" name="Picture 4">
            <a:extLst>
              <a:ext uri="{FF2B5EF4-FFF2-40B4-BE49-F238E27FC236}">
                <a16:creationId xmlns:a16="http://schemas.microsoft.com/office/drawing/2014/main" id="{BF704EC8-62F2-58B7-9AC4-9AEF2BEE4C82}"/>
              </a:ext>
            </a:extLst>
          </p:cNvPr>
          <p:cNvPicPr>
            <a:picLocks noChangeAspect="1"/>
          </p:cNvPicPr>
          <p:nvPr/>
        </p:nvPicPr>
        <p:blipFill>
          <a:blip r:embed="rId2"/>
          <a:stretch>
            <a:fillRect/>
          </a:stretch>
        </p:blipFill>
        <p:spPr>
          <a:xfrm>
            <a:off x="581192" y="1770419"/>
            <a:ext cx="11320968" cy="2589547"/>
          </a:xfrm>
          <a:prstGeom prst="rect">
            <a:avLst/>
          </a:prstGeom>
        </p:spPr>
      </p:pic>
      <p:sp>
        <p:nvSpPr>
          <p:cNvPr id="7" name="TextBox 6">
            <a:extLst>
              <a:ext uri="{FF2B5EF4-FFF2-40B4-BE49-F238E27FC236}">
                <a16:creationId xmlns:a16="http://schemas.microsoft.com/office/drawing/2014/main" id="{4EC43806-6418-DC5A-FA38-842FB4F7580F}"/>
              </a:ext>
            </a:extLst>
          </p:cNvPr>
          <p:cNvSpPr txBox="1"/>
          <p:nvPr/>
        </p:nvSpPr>
        <p:spPr>
          <a:xfrm>
            <a:off x="3739515" y="4508723"/>
            <a:ext cx="4712970" cy="369332"/>
          </a:xfrm>
          <a:prstGeom prst="rect">
            <a:avLst/>
          </a:prstGeom>
          <a:noFill/>
        </p:spPr>
        <p:txBody>
          <a:bodyPr wrap="square">
            <a:spAutoFit/>
          </a:bodyPr>
          <a:lstStyle/>
          <a:p>
            <a:r>
              <a:rPr lang="en-US" dirty="0"/>
              <a:t>https://</a:t>
            </a:r>
            <a:r>
              <a:rPr lang="en-US" dirty="0" err="1"/>
              <a:t>poloclub.github.io</a:t>
            </a:r>
            <a:r>
              <a:rPr lang="en-US" dirty="0"/>
              <a:t>/diffusion-explainer/</a:t>
            </a:r>
          </a:p>
        </p:txBody>
      </p:sp>
    </p:spTree>
    <p:extLst>
      <p:ext uri="{BB962C8B-B14F-4D97-AF65-F5344CB8AC3E}">
        <p14:creationId xmlns:p14="http://schemas.microsoft.com/office/powerpoint/2010/main" val="3172531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57C5-16CB-9195-D5FF-AC5C4F9430C5}"/>
              </a:ext>
            </a:extLst>
          </p:cNvPr>
          <p:cNvSpPr>
            <a:spLocks noGrp="1"/>
          </p:cNvSpPr>
          <p:nvPr>
            <p:ph type="title"/>
          </p:nvPr>
        </p:nvSpPr>
        <p:spPr/>
        <p:txBody>
          <a:bodyPr/>
          <a:lstStyle/>
          <a:p>
            <a:r>
              <a:rPr lang="en-US" dirty="0"/>
              <a:t>Recurrent Neural Networks (RNN)</a:t>
            </a:r>
          </a:p>
        </p:txBody>
      </p:sp>
      <p:sp>
        <p:nvSpPr>
          <p:cNvPr id="3" name="Content Placeholder 2">
            <a:extLst>
              <a:ext uri="{FF2B5EF4-FFF2-40B4-BE49-F238E27FC236}">
                <a16:creationId xmlns:a16="http://schemas.microsoft.com/office/drawing/2014/main" id="{A1C2E0CE-30CB-3E22-67D4-18ECB67E83B1}"/>
              </a:ext>
            </a:extLst>
          </p:cNvPr>
          <p:cNvSpPr>
            <a:spLocks noGrp="1"/>
          </p:cNvSpPr>
          <p:nvPr>
            <p:ph idx="1"/>
          </p:nvPr>
        </p:nvSpPr>
        <p:spPr>
          <a:xfrm>
            <a:off x="581193" y="1451113"/>
            <a:ext cx="5740094" cy="4972801"/>
          </a:xfrm>
        </p:spPr>
        <p:txBody>
          <a:bodyPr anchor="t">
            <a:normAutofit fontScale="85000" lnSpcReduction="20000"/>
          </a:bodyPr>
          <a:lstStyle/>
          <a:p>
            <a:r>
              <a:rPr lang="en-US" sz="1800" dirty="0">
                <a:solidFill>
                  <a:schemeClr val="tx1"/>
                </a:solidFill>
                <a:effectLst/>
              </a:rPr>
              <a:t>RNNs are a class of neural networks designed for sequential data processing, where the order of inputs matters (e.g., time series, language, or audio). </a:t>
            </a:r>
          </a:p>
          <a:p>
            <a:r>
              <a:rPr lang="en-US" sz="1800" b="0" i="0" dirty="0">
                <a:solidFill>
                  <a:schemeClr val="tx1"/>
                </a:solidFill>
                <a:effectLst/>
              </a:rPr>
              <a:t>RNN addresses the memory issue by giving a feedback mechanism that looks back to the previous output and serves as a kind of memory. </a:t>
            </a:r>
          </a:p>
          <a:p>
            <a:r>
              <a:rPr lang="en-US" sz="1800" b="0" i="0" dirty="0">
                <a:solidFill>
                  <a:schemeClr val="tx1"/>
                </a:solidFill>
                <a:effectLst/>
              </a:rPr>
              <a:t>Since the previous outputs gained during training leaves a footprint, it is very easy for the model to predict the future tokens (outputs) with help of previous ones.</a:t>
            </a:r>
          </a:p>
          <a:p>
            <a:pPr algn="l"/>
            <a:r>
              <a:rPr lang="en-US" sz="2000" b="1" i="0" dirty="0">
                <a:solidFill>
                  <a:schemeClr val="tx1"/>
                </a:solidFill>
                <a:effectLst/>
              </a:rPr>
              <a:t>Problems with RNN :</a:t>
            </a:r>
            <a:endParaRPr lang="en-US" sz="2000" b="0" i="0" dirty="0">
              <a:solidFill>
                <a:schemeClr val="tx1"/>
              </a:solidFill>
              <a:effectLst/>
            </a:endParaRPr>
          </a:p>
          <a:p>
            <a:pPr lvl="1">
              <a:lnSpc>
                <a:spcPct val="120000"/>
              </a:lnSpc>
              <a:spcBef>
                <a:spcPts val="0"/>
              </a:spcBef>
            </a:pPr>
            <a:r>
              <a:rPr lang="en-US" sz="1700" b="0" i="0" dirty="0">
                <a:solidFill>
                  <a:schemeClr val="tx1"/>
                </a:solidFill>
                <a:effectLst/>
              </a:rPr>
              <a:t>Exploding and vanishing gradient problems during backpropagation.</a:t>
            </a:r>
          </a:p>
          <a:p>
            <a:pPr lvl="1">
              <a:lnSpc>
                <a:spcPct val="120000"/>
              </a:lnSpc>
              <a:spcBef>
                <a:spcPts val="0"/>
              </a:spcBef>
            </a:pPr>
            <a:r>
              <a:rPr lang="en-US" sz="1700" b="0" i="0" dirty="0">
                <a:solidFill>
                  <a:schemeClr val="tx1"/>
                </a:solidFill>
                <a:effectLst/>
              </a:rPr>
              <a:t>Gradients are those values which to update neural networks weights. In other words, we can say that Gradient carries information.</a:t>
            </a:r>
          </a:p>
          <a:p>
            <a:pPr lvl="1">
              <a:lnSpc>
                <a:spcPct val="120000"/>
              </a:lnSpc>
              <a:spcBef>
                <a:spcPts val="0"/>
              </a:spcBef>
            </a:pPr>
            <a:r>
              <a:rPr lang="en-US" sz="1700" b="1" i="0" u="sng" dirty="0">
                <a:solidFill>
                  <a:schemeClr val="tx1"/>
                </a:solidFill>
                <a:effectLst/>
                <a:hlinkClick r:id="rId2">
                  <a:extLst>
                    <a:ext uri="{A12FA001-AC4F-418D-AE19-62706E023703}">
                      <ahyp:hlinkClr xmlns:ahyp="http://schemas.microsoft.com/office/drawing/2018/hyperlinkcolor" val="tx"/>
                    </a:ext>
                  </a:extLst>
                </a:hlinkClick>
              </a:rPr>
              <a:t>Vanishing gradient</a:t>
            </a:r>
            <a:r>
              <a:rPr lang="en-US" sz="1700" b="0" i="0" dirty="0">
                <a:solidFill>
                  <a:schemeClr val="tx1"/>
                </a:solidFill>
                <a:effectLst/>
              </a:rPr>
              <a:t> is a big problem in deep neural networks. it vanishes or explodes quickly in earlier layers, and this makes RNN unable to hold information of longer sequence and thus </a:t>
            </a:r>
            <a:r>
              <a:rPr lang="en-US" sz="1700" b="1" i="0" dirty="0">
                <a:solidFill>
                  <a:schemeClr val="tx1"/>
                </a:solidFill>
                <a:effectLst/>
              </a:rPr>
              <a:t>RNN becomes short-term memory</a:t>
            </a:r>
            <a:r>
              <a:rPr lang="en-US" sz="1700" b="0" i="0" dirty="0">
                <a:solidFill>
                  <a:schemeClr val="tx1"/>
                </a:solidFill>
                <a:effectLst/>
              </a:rPr>
              <a:t>.</a:t>
            </a:r>
            <a:br>
              <a:rPr lang="en-US" sz="2000" dirty="0">
                <a:solidFill>
                  <a:schemeClr val="tx1"/>
                </a:solidFill>
              </a:rPr>
            </a:br>
            <a:endParaRPr lang="en-US" sz="1800" dirty="0">
              <a:solidFill>
                <a:schemeClr val="tx1"/>
              </a:solidFill>
              <a:effectLst/>
            </a:endParaRPr>
          </a:p>
        </p:txBody>
      </p:sp>
      <p:sp>
        <p:nvSpPr>
          <p:cNvPr id="4" name="Slide Number Placeholder 3">
            <a:extLst>
              <a:ext uri="{FF2B5EF4-FFF2-40B4-BE49-F238E27FC236}">
                <a16:creationId xmlns:a16="http://schemas.microsoft.com/office/drawing/2014/main" id="{22C3A47F-8717-27D6-102B-5C8BC6FE3348}"/>
              </a:ext>
            </a:extLst>
          </p:cNvPr>
          <p:cNvSpPr>
            <a:spLocks noGrp="1"/>
          </p:cNvSpPr>
          <p:nvPr>
            <p:ph type="sldNum" sz="quarter" idx="12"/>
          </p:nvPr>
        </p:nvSpPr>
        <p:spPr/>
        <p:txBody>
          <a:bodyPr/>
          <a:lstStyle/>
          <a:p>
            <a:fld id="{3A98EE3D-8CD1-4C3F-BD1C-C98C9596463C}" type="slidenum">
              <a:rPr lang="en-US" smtClean="0"/>
              <a:t>22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284CAD-B82B-53B5-FAD5-E5BAFB71588F}"/>
                  </a:ext>
                </a:extLst>
              </p:cNvPr>
              <p:cNvSpPr txBox="1"/>
              <p:nvPr/>
            </p:nvSpPr>
            <p:spPr>
              <a:xfrm>
                <a:off x="6672263" y="1451113"/>
                <a:ext cx="4689157" cy="3739485"/>
              </a:xfrm>
              <a:prstGeom prst="rect">
                <a:avLst/>
              </a:prstGeom>
              <a:noFill/>
            </p:spPr>
            <p:txBody>
              <a:bodyPr wrap="square">
                <a:spAutoFit/>
              </a:bodyPr>
              <a:lstStyle/>
              <a:p>
                <a:pPr marL="0" indent="0">
                  <a:spcBef>
                    <a:spcPts val="900"/>
                  </a:spcBef>
                  <a:buNone/>
                </a:pPr>
                <a:r>
                  <a:rPr lang="en-US" sz="1400" b="1" dirty="0">
                    <a:solidFill>
                      <a:srgbClr val="0E0E0E"/>
                    </a:solidFill>
                    <a:effectLst/>
                  </a:rPr>
                  <a:t>Key Characteristics:</a:t>
                </a:r>
              </a:p>
              <a:p>
                <a:pPr marL="0" indent="0">
                  <a:spcBef>
                    <a:spcPts val="900"/>
                  </a:spcBef>
                  <a:buNone/>
                </a:pPr>
                <a:r>
                  <a:rPr lang="en-US" sz="1400" dirty="0">
                    <a:solidFill>
                      <a:srgbClr val="0E0E0E"/>
                    </a:solidFill>
                    <a:effectLst/>
                  </a:rPr>
                  <a:t>1. </a:t>
                </a:r>
                <a:r>
                  <a:rPr lang="en-US" sz="1400" b="1" dirty="0">
                    <a:solidFill>
                      <a:srgbClr val="0E0E0E"/>
                    </a:solidFill>
                    <a:effectLst/>
                  </a:rPr>
                  <a:t>Recurrent Connections:</a:t>
                </a:r>
                <a:endParaRPr lang="en-US" sz="1400" dirty="0">
                  <a:solidFill>
                    <a:srgbClr val="0E0E0E"/>
                  </a:solidFill>
                  <a:effectLst/>
                </a:endParaRPr>
              </a:p>
              <a:p>
                <a:pPr lvl="1"/>
                <a:r>
                  <a:rPr lang="en-US" sz="1000" dirty="0">
                    <a:solidFill>
                      <a:srgbClr val="0E0E0E"/>
                    </a:solidFill>
                    <a:effectLst/>
                  </a:rPr>
                  <a:t>RNNs have loops within their architecture that allow information to persist across time steps. This gives them a form of memory, enabling them to process sequential data effectively.</a:t>
                </a:r>
                <a:endParaRPr lang="en-US" sz="1000" dirty="0">
                  <a:effectLst/>
                </a:endParaRPr>
              </a:p>
              <a:p>
                <a:pPr lvl="1"/>
                <a14:m>
                  <m:oMathPara xmlns:m="http://schemas.openxmlformats.org/officeDocument/2006/math">
                    <m:oMathParaPr>
                      <m:jc m:val="centerGroup"/>
                    </m:oMathParaPr>
                    <m:oMath xmlns:m="http://schemas.openxmlformats.org/officeDocument/2006/math">
                      <m:r>
                        <a:rPr lang="en-US" sz="1000" i="1" dirty="0" smtClean="0">
                          <a:effectLst/>
                          <a:latin typeface="Cambria Math" panose="02040503050406030204" pitchFamily="18" charset="0"/>
                        </a:rPr>
                        <m:t>h</m:t>
                      </m:r>
                      <m:r>
                        <a:rPr lang="en-US" sz="1000" i="1" dirty="0" smtClean="0">
                          <a:effectLst/>
                          <a:latin typeface="Cambria Math" panose="02040503050406030204" pitchFamily="18" charset="0"/>
                        </a:rPr>
                        <m:t>_</m:t>
                      </m:r>
                      <m:r>
                        <a:rPr lang="en-US" sz="1000" i="1" dirty="0" smtClean="0">
                          <a:effectLst/>
                          <a:latin typeface="Cambria Math" panose="02040503050406030204" pitchFamily="18" charset="0"/>
                        </a:rPr>
                        <m:t>𝑡</m:t>
                      </m:r>
                      <m:r>
                        <a:rPr lang="en-US" sz="1000" i="1" dirty="0" smtClean="0">
                          <a:effectLst/>
                          <a:latin typeface="Cambria Math" panose="02040503050406030204" pitchFamily="18" charset="0"/>
                        </a:rPr>
                        <m:t> = </m:t>
                      </m:r>
                      <m:r>
                        <a:rPr lang="en-US" sz="1000" i="1" dirty="0" smtClean="0">
                          <a:effectLst/>
                          <a:latin typeface="Cambria Math" panose="02040503050406030204" pitchFamily="18" charset="0"/>
                        </a:rPr>
                        <m:t>𝑓</m:t>
                      </m:r>
                      <m:r>
                        <a:rPr lang="en-US" sz="1000" i="1" dirty="0" smtClean="0">
                          <a:effectLst/>
                          <a:latin typeface="Cambria Math" panose="02040503050406030204" pitchFamily="18" charset="0"/>
                        </a:rPr>
                        <m:t>(</m:t>
                      </m:r>
                      <m:r>
                        <a:rPr lang="en-US" sz="1000" i="1" dirty="0" err="1" smtClean="0">
                          <a:effectLst/>
                          <a:latin typeface="Cambria Math" panose="02040503050406030204" pitchFamily="18" charset="0"/>
                        </a:rPr>
                        <m:t>𝑊</m:t>
                      </m:r>
                      <m:r>
                        <a:rPr lang="en-US" sz="1000" i="1" dirty="0" err="1" smtClean="0">
                          <a:effectLst/>
                          <a:latin typeface="Cambria Math" panose="02040503050406030204" pitchFamily="18" charset="0"/>
                        </a:rPr>
                        <m:t>_</m:t>
                      </m:r>
                      <m:r>
                        <a:rPr lang="en-US" sz="1000" i="1" dirty="0" err="1" smtClean="0">
                          <a:effectLst/>
                          <a:latin typeface="Cambria Math" panose="02040503050406030204" pitchFamily="18" charset="0"/>
                        </a:rPr>
                        <m:t>h</m:t>
                      </m:r>
                      <m:r>
                        <a:rPr lang="en-US" sz="1000" i="1" dirty="0" smtClean="0">
                          <a:effectLst/>
                          <a:latin typeface="Cambria Math" panose="02040503050406030204" pitchFamily="18" charset="0"/>
                        </a:rPr>
                        <m:t> </m:t>
                      </m:r>
                      <m:r>
                        <a:rPr lang="en-US" sz="1000" i="1" dirty="0" smtClean="0">
                          <a:effectLst/>
                          <a:latin typeface="Cambria Math" panose="02040503050406030204" pitchFamily="18" charset="0"/>
                        </a:rPr>
                        <m:t>h</m:t>
                      </m:r>
                      <m:r>
                        <a:rPr lang="en-US" sz="1000" i="1" dirty="0" smtClean="0">
                          <a:effectLst/>
                          <a:latin typeface="Cambria Math" panose="02040503050406030204" pitchFamily="18" charset="0"/>
                        </a:rPr>
                        <m:t>_{</m:t>
                      </m:r>
                      <m:r>
                        <a:rPr lang="en-US" sz="1000" i="1" dirty="0" smtClean="0">
                          <a:effectLst/>
                          <a:latin typeface="Cambria Math" panose="02040503050406030204" pitchFamily="18" charset="0"/>
                        </a:rPr>
                        <m:t>𝑡</m:t>
                      </m:r>
                      <m:r>
                        <a:rPr lang="en-US" sz="1000" i="1" dirty="0" smtClean="0">
                          <a:effectLst/>
                          <a:latin typeface="Cambria Math" panose="02040503050406030204" pitchFamily="18" charset="0"/>
                        </a:rPr>
                        <m:t>−1} + </m:t>
                      </m:r>
                      <m:r>
                        <a:rPr lang="en-US" sz="1000" i="1" dirty="0" err="1" smtClean="0">
                          <a:effectLst/>
                          <a:latin typeface="Cambria Math" panose="02040503050406030204" pitchFamily="18" charset="0"/>
                        </a:rPr>
                        <m:t>𝑊</m:t>
                      </m:r>
                      <m:r>
                        <a:rPr lang="en-US" sz="1000" i="1" dirty="0" err="1" smtClean="0">
                          <a:effectLst/>
                          <a:latin typeface="Cambria Math" panose="02040503050406030204" pitchFamily="18" charset="0"/>
                        </a:rPr>
                        <m:t>_</m:t>
                      </m:r>
                      <m:r>
                        <a:rPr lang="en-US" sz="1000" i="1" dirty="0" err="1" smtClean="0">
                          <a:effectLst/>
                          <a:latin typeface="Cambria Math" panose="02040503050406030204" pitchFamily="18" charset="0"/>
                        </a:rPr>
                        <m:t>𝑥</m:t>
                      </m:r>
                      <m:r>
                        <a:rPr lang="en-US" sz="1000" i="1" dirty="0" smtClean="0">
                          <a:effectLst/>
                          <a:latin typeface="Cambria Math" panose="02040503050406030204" pitchFamily="18" charset="0"/>
                        </a:rPr>
                        <m:t> </m:t>
                      </m:r>
                      <m:r>
                        <a:rPr lang="en-US" sz="1000" i="1" dirty="0" err="1" smtClean="0">
                          <a:effectLst/>
                          <a:latin typeface="Cambria Math" panose="02040503050406030204" pitchFamily="18" charset="0"/>
                        </a:rPr>
                        <m:t>𝑥</m:t>
                      </m:r>
                      <m:r>
                        <a:rPr lang="en-US" sz="1000" i="1" dirty="0" err="1" smtClean="0">
                          <a:effectLst/>
                          <a:latin typeface="Cambria Math" panose="02040503050406030204" pitchFamily="18" charset="0"/>
                        </a:rPr>
                        <m:t>_</m:t>
                      </m:r>
                      <m:r>
                        <a:rPr lang="en-US" sz="1000" i="1" dirty="0" err="1" smtClean="0">
                          <a:effectLst/>
                          <a:latin typeface="Cambria Math" panose="02040503050406030204" pitchFamily="18" charset="0"/>
                        </a:rPr>
                        <m:t>𝑡</m:t>
                      </m:r>
                      <m:r>
                        <a:rPr lang="en-US" sz="1000" i="1" dirty="0" smtClean="0">
                          <a:effectLst/>
                          <a:latin typeface="Cambria Math" panose="02040503050406030204" pitchFamily="18" charset="0"/>
                        </a:rPr>
                        <m:t> + </m:t>
                      </m:r>
                      <m:r>
                        <a:rPr lang="en-US" sz="1000" i="1" dirty="0" smtClean="0">
                          <a:effectLst/>
                          <a:latin typeface="Cambria Math" panose="02040503050406030204" pitchFamily="18" charset="0"/>
                        </a:rPr>
                        <m:t>𝑏</m:t>
                      </m:r>
                      <m:r>
                        <a:rPr lang="en-US" sz="1000" i="1" dirty="0" smtClean="0">
                          <a:effectLst/>
                          <a:latin typeface="Cambria Math" panose="02040503050406030204" pitchFamily="18" charset="0"/>
                        </a:rPr>
                        <m:t>)</m:t>
                      </m:r>
                    </m:oMath>
                  </m:oMathPara>
                </a14:m>
                <a:endParaRPr lang="en-US" sz="1000" dirty="0">
                  <a:effectLst/>
                </a:endParaRPr>
              </a:p>
              <a:p>
                <a:pPr marL="0" indent="0">
                  <a:buNone/>
                </a:pPr>
                <a:r>
                  <a:rPr lang="en-US" sz="1400" dirty="0">
                    <a:solidFill>
                      <a:srgbClr val="0E0E0E"/>
                    </a:solidFill>
                    <a:effectLst/>
                  </a:rPr>
                  <a:t>Where </a:t>
                </a:r>
                <a:r>
                  <a:rPr lang="en-US" sz="1400" dirty="0" err="1">
                    <a:solidFill>
                      <a:srgbClr val="000000"/>
                    </a:solidFill>
                    <a:effectLst/>
                  </a:rPr>
                  <a:t>h_t</a:t>
                </a:r>
                <a:r>
                  <a:rPr lang="en-US" sz="1400" dirty="0">
                    <a:solidFill>
                      <a:srgbClr val="0E0E0E"/>
                    </a:solidFill>
                    <a:effectLst/>
                  </a:rPr>
                  <a:t> is the hidden state at time </a:t>
                </a:r>
                <a:r>
                  <a:rPr lang="en-US" sz="1400" dirty="0">
                    <a:solidFill>
                      <a:srgbClr val="000000"/>
                    </a:solidFill>
                    <a:effectLst/>
                  </a:rPr>
                  <a:t>t</a:t>
                </a:r>
                <a:r>
                  <a:rPr lang="en-US" sz="1400" dirty="0">
                    <a:solidFill>
                      <a:srgbClr val="0E0E0E"/>
                    </a:solidFill>
                    <a:effectLst/>
                  </a:rPr>
                  <a:t>, </a:t>
                </a:r>
                <a:r>
                  <a:rPr lang="en-US" sz="1400" dirty="0" err="1">
                    <a:solidFill>
                      <a:srgbClr val="000000"/>
                    </a:solidFill>
                    <a:effectLst/>
                  </a:rPr>
                  <a:t>x_t</a:t>
                </a:r>
                <a:r>
                  <a:rPr lang="en-US" sz="1400" dirty="0">
                    <a:solidFill>
                      <a:srgbClr val="0E0E0E"/>
                    </a:solidFill>
                    <a:effectLst/>
                  </a:rPr>
                  <a:t> is the input, and </a:t>
                </a:r>
                <a:r>
                  <a:rPr lang="en-US" sz="1400" dirty="0" err="1">
                    <a:solidFill>
                      <a:srgbClr val="000000"/>
                    </a:solidFill>
                    <a:effectLst/>
                  </a:rPr>
                  <a:t>W_h</a:t>
                </a:r>
                <a:r>
                  <a:rPr lang="en-US" sz="1400" dirty="0">
                    <a:solidFill>
                      <a:srgbClr val="000000"/>
                    </a:solidFill>
                    <a:effectLst/>
                  </a:rPr>
                  <a:t>, </a:t>
                </a:r>
                <a:r>
                  <a:rPr lang="en-US" sz="1400" dirty="0" err="1">
                    <a:solidFill>
                      <a:srgbClr val="000000"/>
                    </a:solidFill>
                    <a:effectLst/>
                  </a:rPr>
                  <a:t>W_x</a:t>
                </a:r>
                <a:r>
                  <a:rPr lang="en-US" sz="1400" dirty="0">
                    <a:solidFill>
                      <a:srgbClr val="0E0E0E"/>
                    </a:solidFill>
                    <a:effectLst/>
                  </a:rPr>
                  <a:t> are weight matrices.</a:t>
                </a:r>
              </a:p>
              <a:p>
                <a:pPr marL="0" indent="0">
                  <a:spcBef>
                    <a:spcPts val="900"/>
                  </a:spcBef>
                  <a:buNone/>
                </a:pPr>
                <a:r>
                  <a:rPr lang="en-US" sz="1400" dirty="0">
                    <a:solidFill>
                      <a:srgbClr val="0E0E0E"/>
                    </a:solidFill>
                    <a:effectLst/>
                  </a:rPr>
                  <a:t>2. </a:t>
                </a:r>
                <a:r>
                  <a:rPr lang="en-US" sz="1400" b="1" dirty="0">
                    <a:solidFill>
                      <a:srgbClr val="0E0E0E"/>
                    </a:solidFill>
                    <a:effectLst/>
                  </a:rPr>
                  <a:t>Shared Weights:</a:t>
                </a:r>
                <a:endParaRPr lang="en-US" sz="1400" dirty="0">
                  <a:solidFill>
                    <a:srgbClr val="0E0E0E"/>
                  </a:solidFill>
                  <a:effectLst/>
                </a:endParaRPr>
              </a:p>
              <a:p>
                <a:r>
                  <a:rPr lang="en-US" sz="1400" dirty="0">
                    <a:solidFill>
                      <a:srgbClr val="0E0E0E"/>
                    </a:solidFill>
                    <a:effectLst/>
                  </a:rPr>
                  <a:t>The same weights are applied across all time steps, making the network suitable for variable-length sequences.</a:t>
                </a:r>
              </a:p>
              <a:p>
                <a:pPr marL="0" indent="0">
                  <a:spcBef>
                    <a:spcPts val="0"/>
                  </a:spcBef>
                  <a:buNone/>
                </a:pPr>
                <a:endParaRPr lang="en-US" sz="1400" dirty="0">
                  <a:solidFill>
                    <a:srgbClr val="0E0E0E"/>
                  </a:solidFill>
                  <a:effectLst/>
                </a:endParaRPr>
              </a:p>
              <a:p>
                <a:pPr marL="0" indent="0">
                  <a:spcBef>
                    <a:spcPts val="0"/>
                  </a:spcBef>
                  <a:buNone/>
                </a:pPr>
                <a:r>
                  <a:rPr lang="en-US" sz="1400" dirty="0">
                    <a:solidFill>
                      <a:srgbClr val="0E0E0E"/>
                    </a:solidFill>
                    <a:effectLst/>
                  </a:rPr>
                  <a:t>3. </a:t>
                </a:r>
                <a:r>
                  <a:rPr lang="en-US" sz="1400" b="1" dirty="0">
                    <a:solidFill>
                      <a:srgbClr val="0E0E0E"/>
                    </a:solidFill>
                    <a:effectLst/>
                  </a:rPr>
                  <a:t>Use Cases:</a:t>
                </a:r>
                <a:endParaRPr lang="en-US" sz="1400" dirty="0">
                  <a:solidFill>
                    <a:srgbClr val="0E0E0E"/>
                  </a:solidFill>
                  <a:effectLst/>
                </a:endParaRPr>
              </a:p>
              <a:p>
                <a:pPr marL="742950" lvl="1" indent="-285750">
                  <a:buClr>
                    <a:schemeClr val="accent1"/>
                  </a:buClr>
                  <a:buFont typeface="Wingdings" pitchFamily="2" charset="2"/>
                  <a:buChar char="§"/>
                </a:pPr>
                <a:r>
                  <a:rPr lang="en-US" sz="1400" dirty="0">
                    <a:solidFill>
                      <a:srgbClr val="0E0E0E"/>
                    </a:solidFill>
                    <a:effectLst/>
                  </a:rPr>
                  <a:t>Time-series analysis</a:t>
                </a:r>
              </a:p>
              <a:p>
                <a:pPr marL="742950" lvl="1" indent="-285750">
                  <a:buClr>
                    <a:schemeClr val="accent1"/>
                  </a:buClr>
                  <a:buFont typeface="Wingdings" pitchFamily="2" charset="2"/>
                  <a:buChar char="§"/>
                </a:pPr>
                <a:r>
                  <a:rPr lang="en-US" sz="1400" dirty="0">
                    <a:solidFill>
                      <a:srgbClr val="0E0E0E"/>
                    </a:solidFill>
                    <a:effectLst/>
                  </a:rPr>
                  <a:t>Speech recognition</a:t>
                </a:r>
              </a:p>
              <a:p>
                <a:pPr marL="742950" lvl="1" indent="-285750">
                  <a:buClr>
                    <a:schemeClr val="accent1"/>
                  </a:buClr>
                  <a:buFont typeface="Wingdings" pitchFamily="2" charset="2"/>
                  <a:buChar char="§"/>
                </a:pPr>
                <a:r>
                  <a:rPr lang="en-US" sz="1400" dirty="0">
                    <a:solidFill>
                      <a:srgbClr val="0E0E0E"/>
                    </a:solidFill>
                    <a:effectLst/>
                  </a:rPr>
                  <a:t>Text generation</a:t>
                </a:r>
              </a:p>
              <a:p>
                <a:pPr marL="742950" lvl="1" indent="-285750">
                  <a:buClr>
                    <a:schemeClr val="accent1"/>
                  </a:buClr>
                  <a:buFont typeface="Wingdings" pitchFamily="2" charset="2"/>
                  <a:buChar char="§"/>
                </a:pPr>
                <a:r>
                  <a:rPr lang="en-US" sz="1400" dirty="0">
                    <a:solidFill>
                      <a:srgbClr val="0E0E0E"/>
                    </a:solidFill>
                    <a:effectLst/>
                  </a:rPr>
                  <a:t>Machine translation</a:t>
                </a:r>
              </a:p>
            </p:txBody>
          </p:sp>
        </mc:Choice>
        <mc:Fallback xmlns="">
          <p:sp>
            <p:nvSpPr>
              <p:cNvPr id="6" name="TextBox 5">
                <a:extLst>
                  <a:ext uri="{FF2B5EF4-FFF2-40B4-BE49-F238E27FC236}">
                    <a16:creationId xmlns:a16="http://schemas.microsoft.com/office/drawing/2014/main" id="{BA284CAD-B82B-53B5-FAD5-E5BAFB71588F}"/>
                  </a:ext>
                </a:extLst>
              </p:cNvPr>
              <p:cNvSpPr txBox="1">
                <a:spLocks noRot="1" noChangeAspect="1" noMove="1" noResize="1" noEditPoints="1" noAdjustHandles="1" noChangeArrowheads="1" noChangeShapeType="1" noTextEdit="1"/>
              </p:cNvSpPr>
              <p:nvPr/>
            </p:nvSpPr>
            <p:spPr>
              <a:xfrm>
                <a:off x="6672263" y="1451113"/>
                <a:ext cx="4689157" cy="3739485"/>
              </a:xfrm>
              <a:prstGeom prst="rect">
                <a:avLst/>
              </a:prstGeom>
              <a:blipFill>
                <a:blip r:embed="rId3"/>
                <a:stretch>
                  <a:fillRect l="-541" t="-339" r="-270" b="-678"/>
                </a:stretch>
              </a:blipFill>
            </p:spPr>
            <p:txBody>
              <a:bodyPr/>
              <a:lstStyle/>
              <a:p>
                <a:r>
                  <a:rPr lang="en-US">
                    <a:noFill/>
                  </a:rPr>
                  <a:t> </a:t>
                </a:r>
              </a:p>
            </p:txBody>
          </p:sp>
        </mc:Fallback>
      </mc:AlternateContent>
    </p:spTree>
    <p:extLst>
      <p:ext uri="{BB962C8B-B14F-4D97-AF65-F5344CB8AC3E}">
        <p14:creationId xmlns:p14="http://schemas.microsoft.com/office/powerpoint/2010/main" val="3061009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E8F990-92BB-2091-D77D-E435923A5FE3}"/>
              </a:ext>
            </a:extLst>
          </p:cNvPr>
          <p:cNvSpPr>
            <a:spLocks noGrp="1"/>
          </p:cNvSpPr>
          <p:nvPr>
            <p:ph type="title"/>
          </p:nvPr>
        </p:nvSpPr>
        <p:spPr>
          <a:xfrm>
            <a:off x="575894" y="729658"/>
            <a:ext cx="11029616" cy="595559"/>
          </a:xfrm>
        </p:spPr>
        <p:txBody>
          <a:bodyPr/>
          <a:lstStyle/>
          <a:p>
            <a:r>
              <a:rPr lang="en-US" dirty="0"/>
              <a:t>Recurrent Neural Network Architecture</a:t>
            </a:r>
          </a:p>
        </p:txBody>
      </p:sp>
      <p:sp>
        <p:nvSpPr>
          <p:cNvPr id="4" name="Slide Number Placeholder 3">
            <a:extLst>
              <a:ext uri="{FF2B5EF4-FFF2-40B4-BE49-F238E27FC236}">
                <a16:creationId xmlns:a16="http://schemas.microsoft.com/office/drawing/2014/main" id="{A38A53F7-CD95-CD56-8598-D9CCD78B6ACC}"/>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3A98EE3D-8CD1-4C3F-BD1C-C98C9596463C}" type="slidenum">
              <a:rPr lang="en-US" smtClean="0"/>
              <a:pPr defTabSz="457200">
                <a:spcAft>
                  <a:spcPts val="600"/>
                </a:spcAft>
              </a:pPr>
              <a:t>23</a:t>
            </a:fld>
            <a:endParaRPr lang="en-US"/>
          </a:p>
        </p:txBody>
      </p:sp>
      <p:pic>
        <p:nvPicPr>
          <p:cNvPr id="9218" name="Picture 2" descr="Recurrent Neural Networks: A Comprehensive Overview">
            <a:extLst>
              <a:ext uri="{FF2B5EF4-FFF2-40B4-BE49-F238E27FC236}">
                <a16:creationId xmlns:a16="http://schemas.microsoft.com/office/drawing/2014/main" id="{DB4D5AD8-F4E8-93F1-FA51-739252D908B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0" y="1820863"/>
            <a:ext cx="10906125" cy="3216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A24797-7267-6353-F585-7858B72730CF}"/>
              </a:ext>
            </a:extLst>
          </p:cNvPr>
          <p:cNvSpPr txBox="1"/>
          <p:nvPr/>
        </p:nvSpPr>
        <p:spPr>
          <a:xfrm>
            <a:off x="1168287" y="5763082"/>
            <a:ext cx="9850405" cy="369332"/>
          </a:xfrm>
          <a:prstGeom prst="rect">
            <a:avLst/>
          </a:prstGeom>
          <a:noFill/>
        </p:spPr>
        <p:txBody>
          <a:bodyPr wrap="square">
            <a:spAutoFit/>
          </a:bodyPr>
          <a:lstStyle/>
          <a:p>
            <a:r>
              <a:rPr lang="en-US" dirty="0"/>
              <a:t>https://</a:t>
            </a:r>
            <a:r>
              <a:rPr lang="en-US" dirty="0" err="1"/>
              <a:t>www.analyticsvidhya.com</a:t>
            </a:r>
            <a:r>
              <a:rPr lang="en-US" dirty="0"/>
              <a:t>/blog/2022/03/a-brief-overview-of-recurrent-neural-networks-</a:t>
            </a:r>
            <a:r>
              <a:rPr lang="en-US" dirty="0" err="1"/>
              <a:t>rnn</a:t>
            </a:r>
            <a:r>
              <a:rPr lang="en-US" dirty="0"/>
              <a:t>/</a:t>
            </a:r>
          </a:p>
        </p:txBody>
      </p:sp>
    </p:spTree>
    <p:extLst>
      <p:ext uri="{BB962C8B-B14F-4D97-AF65-F5344CB8AC3E}">
        <p14:creationId xmlns:p14="http://schemas.microsoft.com/office/powerpoint/2010/main" val="2429704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1090-3813-244D-7F9C-F3E9C5D09B1F}"/>
              </a:ext>
            </a:extLst>
          </p:cNvPr>
          <p:cNvSpPr>
            <a:spLocks noGrp="1"/>
          </p:cNvSpPr>
          <p:nvPr>
            <p:ph type="title"/>
          </p:nvPr>
        </p:nvSpPr>
        <p:spPr/>
        <p:txBody>
          <a:bodyPr/>
          <a:lstStyle/>
          <a:p>
            <a:r>
              <a:rPr lang="en-US" dirty="0"/>
              <a:t>Long Short term Memory (LSTM) Networks</a:t>
            </a:r>
          </a:p>
        </p:txBody>
      </p:sp>
      <p:sp>
        <p:nvSpPr>
          <p:cNvPr id="3" name="Content Placeholder 2">
            <a:extLst>
              <a:ext uri="{FF2B5EF4-FFF2-40B4-BE49-F238E27FC236}">
                <a16:creationId xmlns:a16="http://schemas.microsoft.com/office/drawing/2014/main" id="{AD5D0597-E8B6-A119-B053-1871DE96EC7C}"/>
              </a:ext>
            </a:extLst>
          </p:cNvPr>
          <p:cNvSpPr>
            <a:spLocks noGrp="1"/>
          </p:cNvSpPr>
          <p:nvPr>
            <p:ph idx="1"/>
          </p:nvPr>
        </p:nvSpPr>
        <p:spPr>
          <a:xfrm>
            <a:off x="581193" y="1451113"/>
            <a:ext cx="5162382" cy="5164000"/>
          </a:xfrm>
        </p:spPr>
        <p:txBody>
          <a:bodyPr>
            <a:normAutofit/>
          </a:bodyPr>
          <a:lstStyle/>
          <a:p>
            <a:r>
              <a:rPr lang="en-US" sz="2000" dirty="0"/>
              <a:t>LSTMs are a type of RNN that addresses the vanishing gradient problem, enabling the capture of long-term dependencies in data. They achieve this through a gating mechanism that regulates information flow.</a:t>
            </a:r>
          </a:p>
          <a:p>
            <a:r>
              <a:rPr lang="en-US" sz="2000" i="1" dirty="0"/>
              <a:t>Key Components:</a:t>
            </a:r>
            <a:endParaRPr lang="en-US" sz="2000" dirty="0"/>
          </a:p>
          <a:p>
            <a:pPr lvl="1">
              <a:buFont typeface="Wingdings" pitchFamily="2" charset="2"/>
              <a:buChar char="§"/>
            </a:pPr>
            <a:r>
              <a:rPr lang="en-US" sz="1800" b="1" dirty="0"/>
              <a:t>Forget Gate</a:t>
            </a:r>
            <a:r>
              <a:rPr lang="en-US" sz="1800" dirty="0"/>
              <a:t>: Decides what information to discard.</a:t>
            </a:r>
          </a:p>
          <a:p>
            <a:pPr lvl="1">
              <a:buFont typeface="Wingdings" pitchFamily="2" charset="2"/>
              <a:buChar char="§"/>
            </a:pPr>
            <a:r>
              <a:rPr lang="en-US" sz="1800" b="1" dirty="0"/>
              <a:t>Input Gate</a:t>
            </a:r>
            <a:r>
              <a:rPr lang="en-US" sz="1800" dirty="0"/>
              <a:t>: Determines which new information to store.</a:t>
            </a:r>
          </a:p>
          <a:p>
            <a:pPr lvl="1">
              <a:buFont typeface="Wingdings" pitchFamily="2" charset="2"/>
              <a:buChar char="§"/>
            </a:pPr>
            <a:r>
              <a:rPr lang="en-US" sz="1800" b="1" dirty="0"/>
              <a:t>Output Gate</a:t>
            </a:r>
            <a:r>
              <a:rPr lang="en-US" sz="1800" dirty="0"/>
              <a:t>: Controls the output based on internal states.</a:t>
            </a:r>
          </a:p>
          <a:p>
            <a:endParaRPr lang="en-US" sz="2000" dirty="0"/>
          </a:p>
        </p:txBody>
      </p:sp>
      <p:sp>
        <p:nvSpPr>
          <p:cNvPr id="4" name="Slide Number Placeholder 3">
            <a:extLst>
              <a:ext uri="{FF2B5EF4-FFF2-40B4-BE49-F238E27FC236}">
                <a16:creationId xmlns:a16="http://schemas.microsoft.com/office/drawing/2014/main" id="{CAB2B489-F295-48CE-D53C-9A7745777A6C}"/>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12290" name="Picture 2" descr="Long Short-Term Memory (LSTM). Long Short-Term Memory (LSTM) is a type… |  by Saba Hesaraki | Medium">
            <a:extLst>
              <a:ext uri="{FF2B5EF4-FFF2-40B4-BE49-F238E27FC236}">
                <a16:creationId xmlns:a16="http://schemas.microsoft.com/office/drawing/2014/main" id="{6E722BFE-C3E7-AF04-74DD-6F762FBF4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6226" y="1922605"/>
            <a:ext cx="6575774" cy="3328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336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6670-6462-98C4-C96E-731D4CB36FF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B8B7D15-0A22-7F9A-7410-1450658ECE1C}"/>
              </a:ext>
            </a:extLst>
          </p:cNvPr>
          <p:cNvSpPr>
            <a:spLocks noGrp="1"/>
          </p:cNvSpPr>
          <p:nvPr>
            <p:ph idx="1"/>
          </p:nvPr>
        </p:nvSpPr>
        <p:spPr>
          <a:xfrm>
            <a:off x="581190" y="1385798"/>
            <a:ext cx="11029618" cy="5038116"/>
          </a:xfrm>
        </p:spPr>
        <p:txBody>
          <a:bodyPr>
            <a:normAutofit lnSpcReduction="10000"/>
          </a:bodyPr>
          <a:lstStyle/>
          <a:p>
            <a:r>
              <a:rPr lang="en-US" dirty="0"/>
              <a:t>Backpropagation of Errors (Backprop) is a core algorithm for almost all deep learning networks. Therefore, understanding and mastery of this algorithm will be essential for understanding other deep learning networks</a:t>
            </a:r>
          </a:p>
          <a:p>
            <a:r>
              <a:rPr lang="en-US" dirty="0"/>
              <a:t>Deep Networks often have many hidden layers. One example is Convolutional Neural Networks.</a:t>
            </a:r>
          </a:p>
          <a:p>
            <a:r>
              <a:rPr lang="en-US" dirty="0"/>
              <a:t>CNNs are the most popular approach for image understanding. There are many different types of CNNs that have continuously improved image classification performance on the ImageNet database. </a:t>
            </a:r>
          </a:p>
          <a:p>
            <a:r>
              <a:rPr lang="en-US" dirty="0"/>
              <a:t>Generative Adversarial Networks (GANs) are used in generating synthetic image, audio, text data. The main idea is the use of competing Generator and Discriminator networks. </a:t>
            </a:r>
          </a:p>
          <a:p>
            <a:r>
              <a:rPr lang="en-US" dirty="0"/>
              <a:t>Transformer networks are at the heart of every Large Language model today. They combine the ideas of data embedding (text, image, audio, etc.) with conventional MLPs and Attention blocks with </a:t>
            </a:r>
            <a:r>
              <a:rPr lang="en-US" dirty="0" err="1"/>
              <a:t>Softmax</a:t>
            </a:r>
            <a:r>
              <a:rPr lang="en-US" dirty="0"/>
              <a:t> output that can be interpreted as the probability of the next token. Token probabilities can be modified by scaling the </a:t>
            </a:r>
            <a:r>
              <a:rPr lang="en-US" dirty="0" err="1"/>
              <a:t>Softmax</a:t>
            </a:r>
            <a:r>
              <a:rPr lang="en-US" dirty="0"/>
              <a:t> function using a “temperature” parameter. </a:t>
            </a:r>
          </a:p>
          <a:p>
            <a:r>
              <a:rPr lang="en-US" dirty="0"/>
              <a:t>There are many other types of deep learning networks, such as Recurrent Neural Networks (RNNs), Long Short-Term Memory (LSTM) networks, and others.</a:t>
            </a:r>
          </a:p>
          <a:p>
            <a:r>
              <a:rPr lang="en-US" dirty="0"/>
              <a:t>We are in a “golden age” of artificial intelligence driven by advances in deep learning networks. There is much more to be discovered, and many more advances are anticipated that will drive increasing application opportunities.</a:t>
            </a:r>
          </a:p>
          <a:p>
            <a:endParaRPr lang="en-US" dirty="0"/>
          </a:p>
        </p:txBody>
      </p:sp>
      <p:sp>
        <p:nvSpPr>
          <p:cNvPr id="4" name="Slide Number Placeholder 3">
            <a:extLst>
              <a:ext uri="{FF2B5EF4-FFF2-40B4-BE49-F238E27FC236}">
                <a16:creationId xmlns:a16="http://schemas.microsoft.com/office/drawing/2014/main" id="{6B447552-9722-E42C-2F7C-0A7CFF4D8802}"/>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19753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A284-B920-C76A-644F-94D18C0DD07F}"/>
              </a:ext>
            </a:extLst>
          </p:cNvPr>
          <p:cNvSpPr>
            <a:spLocks noGrp="1"/>
          </p:cNvSpPr>
          <p:nvPr>
            <p:ph type="title"/>
          </p:nvPr>
        </p:nvSpPr>
        <p:spPr/>
        <p:txBody>
          <a:bodyPr>
            <a:normAutofit/>
          </a:bodyPr>
          <a:lstStyle/>
          <a:p>
            <a:r>
              <a:rPr lang="en-US" dirty="0"/>
              <a:t>Technical Knowledge is only one Part of your preparation</a:t>
            </a:r>
          </a:p>
        </p:txBody>
      </p:sp>
      <p:sp>
        <p:nvSpPr>
          <p:cNvPr id="4" name="Slide Number Placeholder 3">
            <a:extLst>
              <a:ext uri="{FF2B5EF4-FFF2-40B4-BE49-F238E27FC236}">
                <a16:creationId xmlns:a16="http://schemas.microsoft.com/office/drawing/2014/main" id="{37CB20FD-5D5B-32C2-2B91-D725435A1363}"/>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5" name="Picture 4">
            <a:extLst>
              <a:ext uri="{FF2B5EF4-FFF2-40B4-BE49-F238E27FC236}">
                <a16:creationId xmlns:a16="http://schemas.microsoft.com/office/drawing/2014/main" id="{94BC28DF-88DF-12DB-0EF2-623954E3C5A7}"/>
              </a:ext>
            </a:extLst>
          </p:cNvPr>
          <p:cNvPicPr>
            <a:picLocks noChangeAspect="1"/>
          </p:cNvPicPr>
          <p:nvPr/>
        </p:nvPicPr>
        <p:blipFill>
          <a:blip r:embed="rId2"/>
          <a:stretch>
            <a:fillRect/>
          </a:stretch>
        </p:blipFill>
        <p:spPr>
          <a:xfrm>
            <a:off x="775878" y="1534695"/>
            <a:ext cx="6094367" cy="4606853"/>
          </a:xfrm>
          <a:prstGeom prst="rect">
            <a:avLst/>
          </a:prstGeom>
        </p:spPr>
      </p:pic>
      <p:sp>
        <p:nvSpPr>
          <p:cNvPr id="6" name="TextBox 5">
            <a:extLst>
              <a:ext uri="{FF2B5EF4-FFF2-40B4-BE49-F238E27FC236}">
                <a16:creationId xmlns:a16="http://schemas.microsoft.com/office/drawing/2014/main" id="{8379A8A6-D8EA-3B1F-D749-101781C79929}"/>
              </a:ext>
            </a:extLst>
          </p:cNvPr>
          <p:cNvSpPr txBox="1"/>
          <p:nvPr/>
        </p:nvSpPr>
        <p:spPr>
          <a:xfrm>
            <a:off x="7102456" y="3124089"/>
            <a:ext cx="39820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Peter Whiting, LDS Church CTO, Dec 5, 2024, Graduate Seminar. </a:t>
            </a:r>
          </a:p>
          <a:p>
            <a:pPr marL="285750" indent="-285750">
              <a:buFont typeface="Arial" panose="020B0604020202020204" pitchFamily="34" charset="0"/>
              <a:buChar char="•"/>
            </a:pPr>
            <a:r>
              <a:rPr lang="en-US" dirty="0"/>
              <a:t>List of key attributes in priority order for new hires.</a:t>
            </a:r>
          </a:p>
        </p:txBody>
      </p:sp>
    </p:spTree>
    <p:extLst>
      <p:ext uri="{BB962C8B-B14F-4D97-AF65-F5344CB8AC3E}">
        <p14:creationId xmlns:p14="http://schemas.microsoft.com/office/powerpoint/2010/main" val="3124072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54A2-6E89-63CE-4331-83E519E113E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77C01BB-EAE2-38B1-F6F5-9340C053C695}"/>
              </a:ext>
            </a:extLst>
          </p:cNvPr>
          <p:cNvSpPr>
            <a:spLocks noGrp="1"/>
          </p:cNvSpPr>
          <p:nvPr>
            <p:ph idx="1"/>
          </p:nvPr>
        </p:nvSpPr>
        <p:spPr/>
        <p:txBody>
          <a:bodyPr/>
          <a:lstStyle/>
          <a:p>
            <a:r>
              <a:rPr lang="en-US" dirty="0"/>
              <a:t>3blue1brown Transformer Networks: </a:t>
            </a:r>
            <a:r>
              <a:rPr lang="en-US" dirty="0">
                <a:hlinkClick r:id="rId2"/>
              </a:rPr>
              <a:t>https://www.youtube.com/watch?v=wjZofJX0v4M&amp;list=PLZHQObOWTQDNU6R1_67000Dx_ZCJB-3pi&amp;index=6</a:t>
            </a:r>
            <a:r>
              <a:rPr lang="en-US" dirty="0"/>
              <a:t> </a:t>
            </a:r>
            <a:endParaRPr lang="en-US" dirty="0">
              <a:hlinkClick r:id="rId3"/>
            </a:endParaRPr>
          </a:p>
          <a:p>
            <a:r>
              <a:rPr lang="en-US" dirty="0">
                <a:hlinkClick r:id="rId3"/>
              </a:rPr>
              <a:t>https://medium.com/@prathammodi001/convolutional-neural-networks-for-dummies-a-step-by-step-cnn-tutorial-e68f464d608f</a:t>
            </a:r>
            <a:endParaRPr lang="en-US" dirty="0"/>
          </a:p>
          <a:p>
            <a:r>
              <a:rPr lang="en-US" dirty="0"/>
              <a:t>Convolutional Neural Networks: A Comprehensive Guide: </a:t>
            </a:r>
            <a:r>
              <a:rPr lang="en-US" dirty="0">
                <a:hlinkClick r:id="rId4"/>
              </a:rPr>
              <a:t>https://medium.com/thedeephub/convolutional-neural-networks-a-comprehensive-guide-5cc0b5eae175</a:t>
            </a:r>
            <a:r>
              <a:rPr lang="en-US" dirty="0"/>
              <a:t> </a:t>
            </a:r>
          </a:p>
        </p:txBody>
      </p:sp>
      <p:sp>
        <p:nvSpPr>
          <p:cNvPr id="4" name="Slide Number Placeholder 3">
            <a:extLst>
              <a:ext uri="{FF2B5EF4-FFF2-40B4-BE49-F238E27FC236}">
                <a16:creationId xmlns:a16="http://schemas.microsoft.com/office/drawing/2014/main" id="{9DD5E910-0E0C-E327-C5F6-065C91322559}"/>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1009162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BAEA-1EF5-8B6D-0A80-CC19989103E2}"/>
              </a:ext>
            </a:extLst>
          </p:cNvPr>
          <p:cNvSpPr>
            <a:spLocks noGrp="1"/>
          </p:cNvSpPr>
          <p:nvPr>
            <p:ph type="title"/>
          </p:nvPr>
        </p:nvSpPr>
        <p:spPr/>
        <p:txBody>
          <a:bodyPr/>
          <a:lstStyle/>
          <a:p>
            <a:r>
              <a:rPr lang="en-US" dirty="0"/>
              <a:t>Deep Neural Network Architecture</a:t>
            </a:r>
          </a:p>
        </p:txBody>
      </p:sp>
      <p:sp>
        <p:nvSpPr>
          <p:cNvPr id="3" name="Content Placeholder 2">
            <a:extLst>
              <a:ext uri="{FF2B5EF4-FFF2-40B4-BE49-F238E27FC236}">
                <a16:creationId xmlns:a16="http://schemas.microsoft.com/office/drawing/2014/main" id="{BE5C78B8-12F5-C0A9-5320-CFC8ACB35270}"/>
              </a:ext>
            </a:extLst>
          </p:cNvPr>
          <p:cNvSpPr>
            <a:spLocks noGrp="1"/>
          </p:cNvSpPr>
          <p:nvPr>
            <p:ph idx="1"/>
          </p:nvPr>
        </p:nvSpPr>
        <p:spPr>
          <a:xfrm>
            <a:off x="581193" y="1451113"/>
            <a:ext cx="4282355" cy="4704731"/>
          </a:xfrm>
        </p:spPr>
        <p:txBody>
          <a:bodyPr>
            <a:normAutofit/>
          </a:bodyPr>
          <a:lstStyle/>
          <a:p>
            <a:r>
              <a:rPr lang="en-US" sz="2000" dirty="0">
                <a:solidFill>
                  <a:srgbClr val="0E0E0E"/>
                </a:solidFill>
                <a:effectLst/>
                <a:latin typeface=".AppleSystemUIFont"/>
              </a:rPr>
              <a:t>DNNs are structured into layers:</a:t>
            </a:r>
          </a:p>
          <a:p>
            <a:pPr lvl="1">
              <a:spcBef>
                <a:spcPts val="900"/>
              </a:spcBef>
            </a:pPr>
            <a:r>
              <a:rPr lang="en-US" sz="1800" b="1" dirty="0">
                <a:solidFill>
                  <a:srgbClr val="0E0E0E"/>
                </a:solidFill>
                <a:effectLst/>
                <a:latin typeface=".AppleSystemUIFont"/>
              </a:rPr>
              <a:t>Input Layer</a:t>
            </a:r>
            <a:r>
              <a:rPr lang="en-US" sz="1800" dirty="0">
                <a:solidFill>
                  <a:srgbClr val="0E0E0E"/>
                </a:solidFill>
                <a:effectLst/>
                <a:latin typeface=".AppleSystemUIFont"/>
              </a:rPr>
              <a:t>: Takes the features of the data.</a:t>
            </a:r>
          </a:p>
          <a:p>
            <a:pPr lvl="1">
              <a:spcBef>
                <a:spcPts val="900"/>
              </a:spcBef>
            </a:pPr>
            <a:r>
              <a:rPr lang="en-US" sz="1800" b="1" dirty="0">
                <a:solidFill>
                  <a:srgbClr val="0E0E0E"/>
                </a:solidFill>
                <a:effectLst/>
                <a:latin typeface=".AppleSystemUIFont"/>
              </a:rPr>
              <a:t>Hidden Layers</a:t>
            </a:r>
            <a:r>
              <a:rPr lang="en-US" sz="1800" dirty="0">
                <a:solidFill>
                  <a:srgbClr val="0E0E0E"/>
                </a:solidFill>
                <a:effectLst/>
                <a:latin typeface=".AppleSystemUIFont"/>
              </a:rPr>
              <a:t>: Learn complex patterns. (Two or many more)</a:t>
            </a:r>
          </a:p>
          <a:p>
            <a:pPr lvl="1">
              <a:spcBef>
                <a:spcPts val="900"/>
              </a:spcBef>
            </a:pPr>
            <a:r>
              <a:rPr lang="en-US" sz="1800" b="1" dirty="0">
                <a:solidFill>
                  <a:srgbClr val="0E0E0E"/>
                </a:solidFill>
                <a:effectLst/>
                <a:latin typeface=".AppleSystemUIFont"/>
              </a:rPr>
              <a:t>Output Layer</a:t>
            </a:r>
            <a:r>
              <a:rPr lang="en-US" sz="1800" dirty="0">
                <a:solidFill>
                  <a:srgbClr val="0E0E0E"/>
                </a:solidFill>
                <a:effectLst/>
                <a:latin typeface=".AppleSystemUIFont"/>
              </a:rPr>
              <a:t>: Produces the final predictions.</a:t>
            </a:r>
          </a:p>
          <a:p>
            <a:r>
              <a:rPr lang="en-US" sz="2000" dirty="0">
                <a:solidFill>
                  <a:srgbClr val="0E0E0E"/>
                </a:solidFill>
                <a:effectLst/>
                <a:latin typeface=".AppleSystemUIFont"/>
              </a:rPr>
              <a:t>Deep Neural Networks are technically defined as any network with more than one hidden layer. </a:t>
            </a:r>
          </a:p>
          <a:p>
            <a:r>
              <a:rPr lang="en-US" sz="2000" dirty="0">
                <a:solidFill>
                  <a:srgbClr val="0E0E0E"/>
                </a:solidFill>
                <a:effectLst/>
                <a:latin typeface=".AppleSystemUIFont"/>
              </a:rPr>
              <a:t>But in practice, they </a:t>
            </a:r>
            <a:r>
              <a:rPr lang="en-US" sz="2000" dirty="0">
                <a:solidFill>
                  <a:srgbClr val="0E0E0E"/>
                </a:solidFill>
                <a:latin typeface=".AppleSystemUIFont"/>
              </a:rPr>
              <a:t>usually </a:t>
            </a:r>
            <a:r>
              <a:rPr lang="en-US" sz="2000" dirty="0">
                <a:solidFill>
                  <a:srgbClr val="0E0E0E"/>
                </a:solidFill>
                <a:effectLst/>
                <a:latin typeface=".AppleSystemUIFont"/>
              </a:rPr>
              <a:t>have many hidden layers.</a:t>
            </a:r>
          </a:p>
          <a:p>
            <a:endParaRPr lang="en-US" sz="2000" dirty="0"/>
          </a:p>
        </p:txBody>
      </p:sp>
      <p:sp>
        <p:nvSpPr>
          <p:cNvPr id="4" name="Slide Number Placeholder 3">
            <a:extLst>
              <a:ext uri="{FF2B5EF4-FFF2-40B4-BE49-F238E27FC236}">
                <a16:creationId xmlns:a16="http://schemas.microsoft.com/office/drawing/2014/main" id="{9EF7D5D3-7328-3CF1-8740-E22069460D8C}"/>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3074" name="Picture 2" descr="Everything you need to know about Neural Networks and Backpropagation —  Machine Learning Easy and Fun | by Gavril Ognjanovski | Towards Data Science">
            <a:extLst>
              <a:ext uri="{FF2B5EF4-FFF2-40B4-BE49-F238E27FC236}">
                <a16:creationId xmlns:a16="http://schemas.microsoft.com/office/drawing/2014/main" id="{CC82C7DF-09DA-0A32-7A97-EB0C44D8A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536" y="1451112"/>
            <a:ext cx="6917266" cy="452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04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0" name="Rectangle 19">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1AFC967E-5156-1579-D7CE-E5C499431186}"/>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Different Types of Deep neural Networks</a:t>
            </a:r>
          </a:p>
        </p:txBody>
      </p:sp>
      <p:sp>
        <p:nvSpPr>
          <p:cNvPr id="4" name="Slide Number Placeholder 3">
            <a:extLst>
              <a:ext uri="{FF2B5EF4-FFF2-40B4-BE49-F238E27FC236}">
                <a16:creationId xmlns:a16="http://schemas.microsoft.com/office/drawing/2014/main" id="{EA88840C-3327-5636-4F81-A6B7179B1F5C}"/>
              </a:ext>
            </a:extLst>
          </p:cNvPr>
          <p:cNvSpPr>
            <a:spLocks noGrp="1"/>
          </p:cNvSpPr>
          <p:nvPr>
            <p:ph type="sldNum" sz="quarter" idx="12"/>
          </p:nvPr>
        </p:nvSpPr>
        <p:spPr>
          <a:xfrm>
            <a:off x="3454399" y="766070"/>
            <a:ext cx="542673"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4</a:t>
            </a:fld>
            <a:endParaRPr lang="en-US">
              <a:solidFill>
                <a:srgbClr val="FFFFFF"/>
              </a:solidFill>
            </a:endParaRPr>
          </a:p>
        </p:txBody>
      </p:sp>
      <p:graphicFrame>
        <p:nvGraphicFramePr>
          <p:cNvPr id="3" name="Table 2">
            <a:extLst>
              <a:ext uri="{FF2B5EF4-FFF2-40B4-BE49-F238E27FC236}">
                <a16:creationId xmlns:a16="http://schemas.microsoft.com/office/drawing/2014/main" id="{2BD53A9D-E56C-9B1A-2420-24A3E2755812}"/>
              </a:ext>
            </a:extLst>
          </p:cNvPr>
          <p:cNvGraphicFramePr>
            <a:graphicFrameLocks noGrp="1"/>
          </p:cNvGraphicFramePr>
          <p:nvPr>
            <p:extLst>
              <p:ext uri="{D42A27DB-BD31-4B8C-83A1-F6EECF244321}">
                <p14:modId xmlns:p14="http://schemas.microsoft.com/office/powerpoint/2010/main" val="711649719"/>
              </p:ext>
            </p:extLst>
          </p:nvPr>
        </p:nvGraphicFramePr>
        <p:xfrm>
          <a:off x="4765053" y="1189016"/>
          <a:ext cx="6764866" cy="4456262"/>
        </p:xfrm>
        <a:graphic>
          <a:graphicData uri="http://schemas.openxmlformats.org/drawingml/2006/table">
            <a:tbl>
              <a:tblPr>
                <a:tableStyleId>{9D7B26C5-4107-4FEC-AEDC-1716B250A1EF}</a:tableStyleId>
              </a:tblPr>
              <a:tblGrid>
                <a:gridCol w="1526954">
                  <a:extLst>
                    <a:ext uri="{9D8B030D-6E8A-4147-A177-3AD203B41FA5}">
                      <a16:colId xmlns:a16="http://schemas.microsoft.com/office/drawing/2014/main" val="1670059996"/>
                    </a:ext>
                  </a:extLst>
                </a:gridCol>
                <a:gridCol w="1710187">
                  <a:extLst>
                    <a:ext uri="{9D8B030D-6E8A-4147-A177-3AD203B41FA5}">
                      <a16:colId xmlns:a16="http://schemas.microsoft.com/office/drawing/2014/main" val="114470602"/>
                    </a:ext>
                  </a:extLst>
                </a:gridCol>
                <a:gridCol w="1808283">
                  <a:extLst>
                    <a:ext uri="{9D8B030D-6E8A-4147-A177-3AD203B41FA5}">
                      <a16:colId xmlns:a16="http://schemas.microsoft.com/office/drawing/2014/main" val="4180977655"/>
                    </a:ext>
                  </a:extLst>
                </a:gridCol>
                <a:gridCol w="1719442">
                  <a:extLst>
                    <a:ext uri="{9D8B030D-6E8A-4147-A177-3AD203B41FA5}">
                      <a16:colId xmlns:a16="http://schemas.microsoft.com/office/drawing/2014/main" val="2102094629"/>
                    </a:ext>
                  </a:extLst>
                </a:gridCol>
              </a:tblGrid>
              <a:tr h="401561">
                <a:tc>
                  <a:txBody>
                    <a:bodyPr/>
                    <a:lstStyle/>
                    <a:p>
                      <a:pPr>
                        <a:buNone/>
                      </a:pPr>
                      <a:r>
                        <a:rPr lang="en-US" sz="1200" b="1" cap="none" spc="0" dirty="0">
                          <a:solidFill>
                            <a:schemeClr val="tx1"/>
                          </a:solidFill>
                        </a:rPr>
                        <a:t>Model</a:t>
                      </a:r>
                    </a:p>
                  </a:txBody>
                  <a:tcPr marL="0" marR="53305" marT="21322" marB="159914" anchor="ctr"/>
                </a:tc>
                <a:tc>
                  <a:txBody>
                    <a:bodyPr/>
                    <a:lstStyle/>
                    <a:p>
                      <a:pPr>
                        <a:buNone/>
                      </a:pPr>
                      <a:r>
                        <a:rPr lang="en-US" sz="1200" b="1" cap="none" spc="0">
                          <a:solidFill>
                            <a:schemeClr val="tx1"/>
                          </a:solidFill>
                        </a:rPr>
                        <a:t>Primary Use</a:t>
                      </a:r>
                    </a:p>
                  </a:txBody>
                  <a:tcPr marL="0" marR="53305" marT="21322" marB="159914" anchor="ctr"/>
                </a:tc>
                <a:tc>
                  <a:txBody>
                    <a:bodyPr/>
                    <a:lstStyle/>
                    <a:p>
                      <a:pPr>
                        <a:buNone/>
                      </a:pPr>
                      <a:r>
                        <a:rPr lang="en-US" sz="1200" b="1" cap="none" spc="0">
                          <a:solidFill>
                            <a:schemeClr val="tx1"/>
                          </a:solidFill>
                        </a:rPr>
                        <a:t>Key Idea</a:t>
                      </a:r>
                    </a:p>
                  </a:txBody>
                  <a:tcPr marL="0" marR="53305" marT="21322" marB="159914" anchor="ctr"/>
                </a:tc>
                <a:tc>
                  <a:txBody>
                    <a:bodyPr/>
                    <a:lstStyle/>
                    <a:p>
                      <a:pPr>
                        <a:buNone/>
                      </a:pPr>
                      <a:r>
                        <a:rPr lang="en-US" sz="1200" b="1" cap="none" spc="0" dirty="0">
                          <a:solidFill>
                            <a:schemeClr val="tx1"/>
                          </a:solidFill>
                        </a:rPr>
                        <a:t>Typical Applications</a:t>
                      </a:r>
                    </a:p>
                  </a:txBody>
                  <a:tcPr marL="0" marR="53305" marT="21322" marB="159914" anchor="ctr"/>
                </a:tc>
                <a:extLst>
                  <a:ext uri="{0D108BD9-81ED-4DB2-BD59-A6C34878D82A}">
                    <a16:rowId xmlns:a16="http://schemas.microsoft.com/office/drawing/2014/main" val="2911447463"/>
                  </a:ext>
                </a:extLst>
              </a:tr>
              <a:tr h="579243">
                <a:tc>
                  <a:txBody>
                    <a:bodyPr/>
                    <a:lstStyle/>
                    <a:p>
                      <a:pPr>
                        <a:buNone/>
                      </a:pPr>
                      <a:r>
                        <a:rPr lang="en-US" sz="1200" b="1" cap="none" spc="0">
                          <a:solidFill>
                            <a:schemeClr val="tx1"/>
                          </a:solidFill>
                        </a:rPr>
                        <a:t>CNN</a:t>
                      </a:r>
                      <a:endParaRPr lang="en-US" sz="1200" cap="none" spc="0">
                        <a:solidFill>
                          <a:schemeClr val="tx1"/>
                        </a:solidFill>
                      </a:endParaRPr>
                    </a:p>
                  </a:txBody>
                  <a:tcPr marL="0" marR="53305" marT="21322" marB="159914" anchor="ctr"/>
                </a:tc>
                <a:tc>
                  <a:txBody>
                    <a:bodyPr/>
                    <a:lstStyle/>
                    <a:p>
                      <a:pPr>
                        <a:buNone/>
                      </a:pPr>
                      <a:r>
                        <a:rPr lang="en-US" sz="1200" cap="none" spc="0">
                          <a:solidFill>
                            <a:schemeClr val="tx1"/>
                          </a:solidFill>
                        </a:rPr>
                        <a:t>Image data</a:t>
                      </a:r>
                    </a:p>
                  </a:txBody>
                  <a:tcPr marL="0" marR="53305" marT="21322" marB="159914" anchor="ctr"/>
                </a:tc>
                <a:tc>
                  <a:txBody>
                    <a:bodyPr/>
                    <a:lstStyle/>
                    <a:p>
                      <a:pPr>
                        <a:buNone/>
                      </a:pPr>
                      <a:r>
                        <a:rPr lang="en-US" sz="1200" cap="none" spc="0">
                          <a:solidFill>
                            <a:schemeClr val="tx1"/>
                          </a:solidFill>
                        </a:rPr>
                        <a:t>Convolutions extract spatial features</a:t>
                      </a:r>
                    </a:p>
                  </a:txBody>
                  <a:tcPr marL="0" marR="53305" marT="21322" marB="159914" anchor="ctr"/>
                </a:tc>
                <a:tc>
                  <a:txBody>
                    <a:bodyPr/>
                    <a:lstStyle/>
                    <a:p>
                      <a:pPr>
                        <a:buNone/>
                      </a:pPr>
                      <a:r>
                        <a:rPr lang="en-US" sz="1200" cap="none" spc="0">
                          <a:solidFill>
                            <a:schemeClr val="tx1"/>
                          </a:solidFill>
                        </a:rPr>
                        <a:t>Image classification, detection</a:t>
                      </a:r>
                    </a:p>
                  </a:txBody>
                  <a:tcPr marL="0" marR="53305" marT="21322" marB="159914" anchor="ctr"/>
                </a:tc>
                <a:extLst>
                  <a:ext uri="{0D108BD9-81ED-4DB2-BD59-A6C34878D82A}">
                    <a16:rowId xmlns:a16="http://schemas.microsoft.com/office/drawing/2014/main" val="3063914032"/>
                  </a:ext>
                </a:extLst>
              </a:tr>
              <a:tr h="579243">
                <a:tc>
                  <a:txBody>
                    <a:bodyPr/>
                    <a:lstStyle/>
                    <a:p>
                      <a:pPr>
                        <a:buNone/>
                      </a:pPr>
                      <a:r>
                        <a:rPr lang="en-US" sz="1200" b="1" cap="none" spc="0">
                          <a:solidFill>
                            <a:schemeClr val="tx1"/>
                          </a:solidFill>
                        </a:rPr>
                        <a:t>RNN</a:t>
                      </a:r>
                      <a:endParaRPr lang="en-US" sz="1200" cap="none" spc="0">
                        <a:solidFill>
                          <a:schemeClr val="tx1"/>
                        </a:solidFill>
                      </a:endParaRPr>
                    </a:p>
                  </a:txBody>
                  <a:tcPr marL="0" marR="53305" marT="21322" marB="159914" anchor="ctr"/>
                </a:tc>
                <a:tc>
                  <a:txBody>
                    <a:bodyPr/>
                    <a:lstStyle/>
                    <a:p>
                      <a:pPr>
                        <a:buNone/>
                      </a:pPr>
                      <a:r>
                        <a:rPr lang="en-US" sz="1200" cap="none" spc="0">
                          <a:solidFill>
                            <a:schemeClr val="tx1"/>
                          </a:solidFill>
                        </a:rPr>
                        <a:t>Sequential data</a:t>
                      </a:r>
                    </a:p>
                  </a:txBody>
                  <a:tcPr marL="0" marR="53305" marT="21322" marB="159914" anchor="ctr"/>
                </a:tc>
                <a:tc>
                  <a:txBody>
                    <a:bodyPr/>
                    <a:lstStyle/>
                    <a:p>
                      <a:pPr>
                        <a:buNone/>
                      </a:pPr>
                      <a:r>
                        <a:rPr lang="en-US" sz="1200" cap="none" spc="0">
                          <a:solidFill>
                            <a:schemeClr val="tx1"/>
                          </a:solidFill>
                        </a:rPr>
                        <a:t>Cyclic connections for temporal patterns</a:t>
                      </a:r>
                    </a:p>
                  </a:txBody>
                  <a:tcPr marL="0" marR="53305" marT="21322" marB="159914" anchor="ctr"/>
                </a:tc>
                <a:tc>
                  <a:txBody>
                    <a:bodyPr/>
                    <a:lstStyle/>
                    <a:p>
                      <a:pPr>
                        <a:buNone/>
                      </a:pPr>
                      <a:r>
                        <a:rPr lang="en-US" sz="1200" cap="none" spc="0">
                          <a:solidFill>
                            <a:schemeClr val="tx1"/>
                          </a:solidFill>
                        </a:rPr>
                        <a:t>Time series, speech</a:t>
                      </a:r>
                    </a:p>
                  </a:txBody>
                  <a:tcPr marL="0" marR="53305" marT="21322" marB="159914" anchor="ctr"/>
                </a:tc>
                <a:extLst>
                  <a:ext uri="{0D108BD9-81ED-4DB2-BD59-A6C34878D82A}">
                    <a16:rowId xmlns:a16="http://schemas.microsoft.com/office/drawing/2014/main" val="2767765680"/>
                  </a:ext>
                </a:extLst>
              </a:tr>
              <a:tr h="579243">
                <a:tc>
                  <a:txBody>
                    <a:bodyPr/>
                    <a:lstStyle/>
                    <a:p>
                      <a:pPr>
                        <a:buNone/>
                      </a:pPr>
                      <a:r>
                        <a:rPr lang="en-US" sz="1200" b="1" cap="none" spc="0">
                          <a:solidFill>
                            <a:schemeClr val="tx1"/>
                          </a:solidFill>
                        </a:rPr>
                        <a:t>LSTM</a:t>
                      </a:r>
                      <a:endParaRPr lang="en-US" sz="1200" cap="none" spc="0">
                        <a:solidFill>
                          <a:schemeClr val="tx1"/>
                        </a:solidFill>
                      </a:endParaRPr>
                    </a:p>
                  </a:txBody>
                  <a:tcPr marL="0" marR="53305" marT="21322" marB="159914" anchor="ctr"/>
                </a:tc>
                <a:tc>
                  <a:txBody>
                    <a:bodyPr/>
                    <a:lstStyle/>
                    <a:p>
                      <a:pPr>
                        <a:buNone/>
                      </a:pPr>
                      <a:r>
                        <a:rPr lang="en-US" sz="1200" cap="none" spc="0">
                          <a:solidFill>
                            <a:schemeClr val="tx1"/>
                          </a:solidFill>
                        </a:rPr>
                        <a:t>Sequential data</a:t>
                      </a:r>
                    </a:p>
                  </a:txBody>
                  <a:tcPr marL="0" marR="53305" marT="21322" marB="159914" anchor="ctr"/>
                </a:tc>
                <a:tc>
                  <a:txBody>
                    <a:bodyPr/>
                    <a:lstStyle/>
                    <a:p>
                      <a:pPr>
                        <a:buNone/>
                      </a:pPr>
                      <a:r>
                        <a:rPr lang="en-US" sz="1200" cap="none" spc="0" dirty="0">
                          <a:solidFill>
                            <a:schemeClr val="tx1"/>
                          </a:solidFill>
                        </a:rPr>
                        <a:t>Memory + gating for long dependencies</a:t>
                      </a:r>
                    </a:p>
                  </a:txBody>
                  <a:tcPr marL="0" marR="53305" marT="21322" marB="159914" anchor="ctr"/>
                </a:tc>
                <a:tc>
                  <a:txBody>
                    <a:bodyPr/>
                    <a:lstStyle/>
                    <a:p>
                      <a:pPr>
                        <a:buNone/>
                      </a:pPr>
                      <a:r>
                        <a:rPr lang="en-US" sz="1200" cap="none" spc="0">
                          <a:solidFill>
                            <a:schemeClr val="tx1"/>
                          </a:solidFill>
                        </a:rPr>
                        <a:t>Translation, speech synthesis</a:t>
                      </a:r>
                    </a:p>
                  </a:txBody>
                  <a:tcPr marL="0" marR="53305" marT="21322" marB="159914" anchor="ctr"/>
                </a:tc>
                <a:extLst>
                  <a:ext uri="{0D108BD9-81ED-4DB2-BD59-A6C34878D82A}">
                    <a16:rowId xmlns:a16="http://schemas.microsoft.com/office/drawing/2014/main" val="3605920625"/>
                  </a:ext>
                </a:extLst>
              </a:tr>
              <a:tr h="579243">
                <a:tc>
                  <a:txBody>
                    <a:bodyPr/>
                    <a:lstStyle/>
                    <a:p>
                      <a:pPr>
                        <a:buNone/>
                      </a:pPr>
                      <a:r>
                        <a:rPr lang="en-US" sz="1200" b="1" cap="none" spc="0">
                          <a:solidFill>
                            <a:schemeClr val="tx1"/>
                          </a:solidFill>
                        </a:rPr>
                        <a:t>Transformer</a:t>
                      </a:r>
                      <a:endParaRPr lang="en-US" sz="1200" cap="none" spc="0">
                        <a:solidFill>
                          <a:schemeClr val="tx1"/>
                        </a:solidFill>
                      </a:endParaRPr>
                    </a:p>
                  </a:txBody>
                  <a:tcPr marL="0" marR="53305" marT="21322" marB="159914" anchor="ctr"/>
                </a:tc>
                <a:tc>
                  <a:txBody>
                    <a:bodyPr/>
                    <a:lstStyle/>
                    <a:p>
                      <a:pPr>
                        <a:buNone/>
                      </a:pPr>
                      <a:r>
                        <a:rPr lang="en-US" sz="1200" cap="none" spc="0" dirty="0">
                          <a:solidFill>
                            <a:schemeClr val="tx1"/>
                          </a:solidFill>
                        </a:rPr>
                        <a:t>NLP, vision, speech</a:t>
                      </a:r>
                    </a:p>
                  </a:txBody>
                  <a:tcPr marL="0" marR="53305" marT="21322" marB="159914" anchor="ctr"/>
                </a:tc>
                <a:tc>
                  <a:txBody>
                    <a:bodyPr/>
                    <a:lstStyle/>
                    <a:p>
                      <a:pPr>
                        <a:buNone/>
                      </a:pPr>
                      <a:r>
                        <a:rPr lang="en-US" sz="1200" cap="none" spc="0">
                          <a:solidFill>
                            <a:schemeClr val="tx1"/>
                          </a:solidFill>
                        </a:rPr>
                        <a:t>Self-attention, parallelizable</a:t>
                      </a:r>
                    </a:p>
                  </a:txBody>
                  <a:tcPr marL="0" marR="53305" marT="21322" marB="159914" anchor="ctr"/>
                </a:tc>
                <a:tc>
                  <a:txBody>
                    <a:bodyPr/>
                    <a:lstStyle/>
                    <a:p>
                      <a:pPr>
                        <a:buNone/>
                      </a:pPr>
                      <a:r>
                        <a:rPr lang="en-US" sz="1200" cap="none" spc="0">
                          <a:solidFill>
                            <a:schemeClr val="tx1"/>
                          </a:solidFill>
                        </a:rPr>
                        <a:t>Language models, ViTs</a:t>
                      </a:r>
                    </a:p>
                  </a:txBody>
                  <a:tcPr marL="0" marR="53305" marT="21322" marB="159914" anchor="ctr"/>
                </a:tc>
                <a:extLst>
                  <a:ext uri="{0D108BD9-81ED-4DB2-BD59-A6C34878D82A}">
                    <a16:rowId xmlns:a16="http://schemas.microsoft.com/office/drawing/2014/main" val="1114414567"/>
                  </a:ext>
                </a:extLst>
              </a:tr>
              <a:tr h="579243">
                <a:tc>
                  <a:txBody>
                    <a:bodyPr/>
                    <a:lstStyle/>
                    <a:p>
                      <a:pPr>
                        <a:buNone/>
                      </a:pPr>
                      <a:r>
                        <a:rPr lang="en-US" sz="1200" b="1" cap="none" spc="0">
                          <a:solidFill>
                            <a:schemeClr val="tx1"/>
                          </a:solidFill>
                        </a:rPr>
                        <a:t>U-Net</a:t>
                      </a:r>
                      <a:endParaRPr lang="en-US" sz="1200" cap="none" spc="0">
                        <a:solidFill>
                          <a:schemeClr val="tx1"/>
                        </a:solidFill>
                      </a:endParaRPr>
                    </a:p>
                  </a:txBody>
                  <a:tcPr marL="0" marR="53305" marT="21322" marB="159914" anchor="ctr"/>
                </a:tc>
                <a:tc>
                  <a:txBody>
                    <a:bodyPr/>
                    <a:lstStyle/>
                    <a:p>
                      <a:pPr>
                        <a:buNone/>
                      </a:pPr>
                      <a:r>
                        <a:rPr lang="en-US" sz="1200" cap="none" spc="0">
                          <a:solidFill>
                            <a:schemeClr val="tx1"/>
                          </a:solidFill>
                        </a:rPr>
                        <a:t>Medical/segmentation</a:t>
                      </a:r>
                    </a:p>
                  </a:txBody>
                  <a:tcPr marL="0" marR="53305" marT="21322" marB="159914" anchor="ctr"/>
                </a:tc>
                <a:tc>
                  <a:txBody>
                    <a:bodyPr/>
                    <a:lstStyle/>
                    <a:p>
                      <a:pPr>
                        <a:buNone/>
                      </a:pPr>
                      <a:r>
                        <a:rPr lang="en-US" sz="1200" cap="none" spc="0">
                          <a:solidFill>
                            <a:schemeClr val="tx1"/>
                          </a:solidFill>
                        </a:rPr>
                        <a:t>Encoder–decoder + skip connections</a:t>
                      </a:r>
                    </a:p>
                  </a:txBody>
                  <a:tcPr marL="0" marR="53305" marT="21322" marB="159914" anchor="ctr"/>
                </a:tc>
                <a:tc>
                  <a:txBody>
                    <a:bodyPr/>
                    <a:lstStyle/>
                    <a:p>
                      <a:pPr>
                        <a:buNone/>
                      </a:pPr>
                      <a:r>
                        <a:rPr lang="en-US" sz="1200" cap="none" spc="0" dirty="0">
                          <a:solidFill>
                            <a:schemeClr val="tx1"/>
                          </a:solidFill>
                        </a:rPr>
                        <a:t>Biomedical segmentation</a:t>
                      </a:r>
                    </a:p>
                  </a:txBody>
                  <a:tcPr marL="0" marR="53305" marT="21322" marB="159914" anchor="ctr"/>
                </a:tc>
                <a:extLst>
                  <a:ext uri="{0D108BD9-81ED-4DB2-BD59-A6C34878D82A}">
                    <a16:rowId xmlns:a16="http://schemas.microsoft.com/office/drawing/2014/main" val="3165661191"/>
                  </a:ext>
                </a:extLst>
              </a:tr>
              <a:tr h="579243">
                <a:tc>
                  <a:txBody>
                    <a:bodyPr/>
                    <a:lstStyle/>
                    <a:p>
                      <a:pPr>
                        <a:buNone/>
                      </a:pPr>
                      <a:r>
                        <a:rPr lang="en-US" sz="1200" b="1" cap="none" spc="0">
                          <a:solidFill>
                            <a:schemeClr val="tx1"/>
                          </a:solidFill>
                        </a:rPr>
                        <a:t>GANs</a:t>
                      </a:r>
                      <a:endParaRPr lang="en-US" sz="1200" cap="none" spc="0">
                        <a:solidFill>
                          <a:schemeClr val="tx1"/>
                        </a:solidFill>
                      </a:endParaRPr>
                    </a:p>
                  </a:txBody>
                  <a:tcPr marL="0" marR="53305" marT="21322" marB="159914" anchor="ctr"/>
                </a:tc>
                <a:tc>
                  <a:txBody>
                    <a:bodyPr/>
                    <a:lstStyle/>
                    <a:p>
                      <a:pPr>
                        <a:buNone/>
                      </a:pPr>
                      <a:r>
                        <a:rPr lang="en-US" sz="1200" cap="none" spc="0" dirty="0">
                          <a:solidFill>
                            <a:schemeClr val="tx1"/>
                          </a:solidFill>
                        </a:rPr>
                        <a:t>Image/video generation</a:t>
                      </a:r>
                    </a:p>
                  </a:txBody>
                  <a:tcPr marL="0" marR="53305" marT="21322" marB="159914" anchor="ctr"/>
                </a:tc>
                <a:tc>
                  <a:txBody>
                    <a:bodyPr/>
                    <a:lstStyle/>
                    <a:p>
                      <a:pPr>
                        <a:buNone/>
                      </a:pPr>
                      <a:r>
                        <a:rPr lang="en-US" sz="1200" cap="none" spc="0">
                          <a:solidFill>
                            <a:schemeClr val="tx1"/>
                          </a:solidFill>
                        </a:rPr>
                        <a:t>Generator vs. discriminator</a:t>
                      </a:r>
                    </a:p>
                  </a:txBody>
                  <a:tcPr marL="0" marR="53305" marT="21322" marB="159914" anchor="ctr"/>
                </a:tc>
                <a:tc>
                  <a:txBody>
                    <a:bodyPr/>
                    <a:lstStyle/>
                    <a:p>
                      <a:pPr>
                        <a:buNone/>
                      </a:pPr>
                      <a:r>
                        <a:rPr lang="en-US" sz="1200" cap="none" spc="0">
                          <a:solidFill>
                            <a:schemeClr val="tx1"/>
                          </a:solidFill>
                        </a:rPr>
                        <a:t>Image synthesis, style transfer</a:t>
                      </a:r>
                    </a:p>
                  </a:txBody>
                  <a:tcPr marL="0" marR="53305" marT="21322" marB="159914" anchor="ctr"/>
                </a:tc>
                <a:extLst>
                  <a:ext uri="{0D108BD9-81ED-4DB2-BD59-A6C34878D82A}">
                    <a16:rowId xmlns:a16="http://schemas.microsoft.com/office/drawing/2014/main" val="621300343"/>
                  </a:ext>
                </a:extLst>
              </a:tr>
              <a:tr h="579243">
                <a:tc>
                  <a:txBody>
                    <a:bodyPr/>
                    <a:lstStyle/>
                    <a:p>
                      <a:pPr>
                        <a:buNone/>
                      </a:pPr>
                      <a:r>
                        <a:rPr lang="en-US" sz="1200" b="1" cap="none" spc="0" dirty="0">
                          <a:solidFill>
                            <a:schemeClr val="tx1"/>
                          </a:solidFill>
                        </a:rPr>
                        <a:t>Vision Transformer (</a:t>
                      </a:r>
                      <a:r>
                        <a:rPr lang="en-US" sz="1200" b="1" cap="none" spc="0" dirty="0" err="1">
                          <a:solidFill>
                            <a:schemeClr val="tx1"/>
                          </a:solidFill>
                        </a:rPr>
                        <a:t>ViT</a:t>
                      </a:r>
                      <a:r>
                        <a:rPr lang="en-US" sz="1200" b="1" cap="none" spc="0" dirty="0">
                          <a:solidFill>
                            <a:schemeClr val="tx1"/>
                          </a:solidFill>
                        </a:rPr>
                        <a:t>)</a:t>
                      </a:r>
                      <a:endParaRPr lang="en-US" sz="1200" cap="none" spc="0" dirty="0">
                        <a:solidFill>
                          <a:schemeClr val="tx1"/>
                        </a:solidFill>
                      </a:endParaRPr>
                    </a:p>
                  </a:txBody>
                  <a:tcPr marL="0" marR="53305" marT="21322" marB="159914" anchor="ctr"/>
                </a:tc>
                <a:tc>
                  <a:txBody>
                    <a:bodyPr/>
                    <a:lstStyle/>
                    <a:p>
                      <a:pPr>
                        <a:buNone/>
                      </a:pPr>
                      <a:r>
                        <a:rPr lang="en-US" sz="1200" cap="none" spc="0" dirty="0">
                          <a:solidFill>
                            <a:schemeClr val="tx1"/>
                          </a:solidFill>
                        </a:rPr>
                        <a:t>Vision tasks</a:t>
                      </a:r>
                    </a:p>
                  </a:txBody>
                  <a:tcPr marL="0" marR="53305" marT="21322" marB="159914" anchor="ctr"/>
                </a:tc>
                <a:tc>
                  <a:txBody>
                    <a:bodyPr/>
                    <a:lstStyle/>
                    <a:p>
                      <a:pPr>
                        <a:buNone/>
                      </a:pPr>
                      <a:r>
                        <a:rPr lang="en-US" sz="1200" cap="none" spc="0">
                          <a:solidFill>
                            <a:schemeClr val="tx1"/>
                          </a:solidFill>
                        </a:rPr>
                        <a:t>Patch embeddings + transformer blocks</a:t>
                      </a:r>
                    </a:p>
                  </a:txBody>
                  <a:tcPr marL="0" marR="53305" marT="21322" marB="159914" anchor="ctr"/>
                </a:tc>
                <a:tc>
                  <a:txBody>
                    <a:bodyPr/>
                    <a:lstStyle/>
                    <a:p>
                      <a:pPr>
                        <a:buNone/>
                      </a:pPr>
                      <a:r>
                        <a:rPr lang="en-US" sz="1200" cap="none" spc="0" dirty="0">
                          <a:solidFill>
                            <a:schemeClr val="tx1"/>
                          </a:solidFill>
                        </a:rPr>
                        <a:t>Image classification, segmentation</a:t>
                      </a:r>
                    </a:p>
                  </a:txBody>
                  <a:tcPr marL="0" marR="53305" marT="21322" marB="159914" anchor="ctr"/>
                </a:tc>
                <a:extLst>
                  <a:ext uri="{0D108BD9-81ED-4DB2-BD59-A6C34878D82A}">
                    <a16:rowId xmlns:a16="http://schemas.microsoft.com/office/drawing/2014/main" val="4005774038"/>
                  </a:ext>
                </a:extLst>
              </a:tr>
            </a:tbl>
          </a:graphicData>
        </a:graphic>
      </p:graphicFrame>
    </p:spTree>
    <p:extLst>
      <p:ext uri="{BB962C8B-B14F-4D97-AF65-F5344CB8AC3E}">
        <p14:creationId xmlns:p14="http://schemas.microsoft.com/office/powerpoint/2010/main" val="3376449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D9E42B-3FFD-5C2D-8CE3-FADBE5CD3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B84F35-CC23-69A6-1156-4AAE86330903}"/>
              </a:ext>
            </a:extLst>
          </p:cNvPr>
          <p:cNvSpPr>
            <a:spLocks noGrp="1"/>
          </p:cNvSpPr>
          <p:nvPr>
            <p:ph type="title"/>
          </p:nvPr>
        </p:nvSpPr>
        <p:spPr>
          <a:xfrm>
            <a:off x="581192" y="702156"/>
            <a:ext cx="7926704" cy="550174"/>
          </a:xfrm>
        </p:spPr>
        <p:txBody>
          <a:bodyPr/>
          <a:lstStyle/>
          <a:p>
            <a:r>
              <a:rPr lang="en-US" dirty="0"/>
              <a:t>Different Types of Deep neural Networks</a:t>
            </a:r>
          </a:p>
        </p:txBody>
      </p:sp>
      <p:sp>
        <p:nvSpPr>
          <p:cNvPr id="4" name="Slide Number Placeholder 3">
            <a:extLst>
              <a:ext uri="{FF2B5EF4-FFF2-40B4-BE49-F238E27FC236}">
                <a16:creationId xmlns:a16="http://schemas.microsoft.com/office/drawing/2014/main" id="{819ACBF1-08EC-A04D-660F-51D81893224D}"/>
              </a:ext>
            </a:extLst>
          </p:cNvPr>
          <p:cNvSpPr>
            <a:spLocks noGrp="1"/>
          </p:cNvSpPr>
          <p:nvPr>
            <p:ph type="sldNum" sz="quarter" idx="12"/>
          </p:nvPr>
        </p:nvSpPr>
        <p:spPr/>
        <p:txBody>
          <a:bodyPr/>
          <a:lstStyle/>
          <a:p>
            <a:fld id="{3A98EE3D-8CD1-4C3F-BD1C-C98C9596463C}" type="slidenum">
              <a:rPr lang="en-US" smtClean="0"/>
              <a:t>5</a:t>
            </a:fld>
            <a:endParaRPr lang="en-US" dirty="0"/>
          </a:p>
        </p:txBody>
      </p:sp>
      <p:graphicFrame>
        <p:nvGraphicFramePr>
          <p:cNvPr id="5" name="Table 4">
            <a:extLst>
              <a:ext uri="{FF2B5EF4-FFF2-40B4-BE49-F238E27FC236}">
                <a16:creationId xmlns:a16="http://schemas.microsoft.com/office/drawing/2014/main" id="{17049B5F-6FD7-B9EF-73F6-95BA2F858D7A}"/>
              </a:ext>
            </a:extLst>
          </p:cNvPr>
          <p:cNvGraphicFramePr>
            <a:graphicFrameLocks noGrp="1"/>
          </p:cNvGraphicFramePr>
          <p:nvPr/>
        </p:nvGraphicFramePr>
        <p:xfrm>
          <a:off x="1020417" y="1578633"/>
          <a:ext cx="10151166" cy="4411352"/>
        </p:xfrm>
        <a:graphic>
          <a:graphicData uri="http://schemas.openxmlformats.org/drawingml/2006/table">
            <a:tbl>
              <a:tblPr firstRow="1" firstCol="1" bandRow="1">
                <a:tableStyleId>{5C22544A-7EE6-4342-B048-85BDC9FD1C3A}</a:tableStyleId>
              </a:tblPr>
              <a:tblGrid>
                <a:gridCol w="2537249">
                  <a:extLst>
                    <a:ext uri="{9D8B030D-6E8A-4147-A177-3AD203B41FA5}">
                      <a16:colId xmlns:a16="http://schemas.microsoft.com/office/drawing/2014/main" val="186641116"/>
                    </a:ext>
                  </a:extLst>
                </a:gridCol>
                <a:gridCol w="2286543">
                  <a:extLst>
                    <a:ext uri="{9D8B030D-6E8A-4147-A177-3AD203B41FA5}">
                      <a16:colId xmlns:a16="http://schemas.microsoft.com/office/drawing/2014/main" val="3113910617"/>
                    </a:ext>
                  </a:extLst>
                </a:gridCol>
                <a:gridCol w="2789040">
                  <a:extLst>
                    <a:ext uri="{9D8B030D-6E8A-4147-A177-3AD203B41FA5}">
                      <a16:colId xmlns:a16="http://schemas.microsoft.com/office/drawing/2014/main" val="3825029164"/>
                    </a:ext>
                  </a:extLst>
                </a:gridCol>
                <a:gridCol w="2538334">
                  <a:extLst>
                    <a:ext uri="{9D8B030D-6E8A-4147-A177-3AD203B41FA5}">
                      <a16:colId xmlns:a16="http://schemas.microsoft.com/office/drawing/2014/main" val="2646150628"/>
                    </a:ext>
                  </a:extLst>
                </a:gridCol>
              </a:tblGrid>
              <a:tr h="389575">
                <a:tc>
                  <a:txBody>
                    <a:bodyPr/>
                    <a:lstStyle/>
                    <a:p>
                      <a:pPr marL="0" marR="0"/>
                      <a:r>
                        <a:rPr lang="en-US" sz="1800" kern="100" dirty="0">
                          <a:effectLst/>
                          <a:latin typeface="+mj-lt"/>
                          <a:ea typeface="Aptos" panose="020B0004020202020204" pitchFamily="34" charset="0"/>
                          <a:cs typeface="Times New Roman" panose="02020603050405020304" pitchFamily="18" charset="0"/>
                        </a:rPr>
                        <a:t>Deep Neural Network</a:t>
                      </a:r>
                    </a:p>
                  </a:txBody>
                  <a:tcPr marL="37022" marR="37022" marT="0" marB="0"/>
                </a:tc>
                <a:tc>
                  <a:txBody>
                    <a:bodyPr/>
                    <a:lstStyle/>
                    <a:p>
                      <a:pPr marL="0" marR="0"/>
                      <a:r>
                        <a:rPr lang="en-US" sz="1800" kern="100" dirty="0">
                          <a:effectLst/>
                          <a:latin typeface="+mj-lt"/>
                          <a:ea typeface="Aptos" panose="020B0004020202020204" pitchFamily="34" charset="0"/>
                          <a:cs typeface="Times New Roman" panose="02020603050405020304" pitchFamily="18" charset="0"/>
                        </a:rPr>
                        <a:t>Primary Use Case</a:t>
                      </a:r>
                    </a:p>
                  </a:txBody>
                  <a:tcPr marL="37022" marR="37022" marT="0" marB="0"/>
                </a:tc>
                <a:tc>
                  <a:txBody>
                    <a:bodyPr/>
                    <a:lstStyle/>
                    <a:p>
                      <a:pPr marL="0" marR="0"/>
                      <a:r>
                        <a:rPr lang="en-US" sz="1800" kern="100" dirty="0">
                          <a:effectLst/>
                          <a:latin typeface="+mj-lt"/>
                          <a:ea typeface="Aptos" panose="020B0004020202020204" pitchFamily="34" charset="0"/>
                          <a:cs typeface="Times New Roman" panose="02020603050405020304" pitchFamily="18" charset="0"/>
                        </a:rPr>
                        <a:t>Key Features</a:t>
                      </a:r>
                    </a:p>
                  </a:txBody>
                  <a:tcPr marL="37022" marR="37022" marT="0" marB="0"/>
                </a:tc>
                <a:tc>
                  <a:txBody>
                    <a:bodyPr/>
                    <a:lstStyle/>
                    <a:p>
                      <a:pPr marL="0" marR="0"/>
                      <a:r>
                        <a:rPr lang="en-US" sz="1800" kern="100" dirty="0">
                          <a:effectLst/>
                          <a:latin typeface="+mj-lt"/>
                          <a:ea typeface="Aptos" panose="020B0004020202020204" pitchFamily="34" charset="0"/>
                          <a:cs typeface="Times New Roman" panose="02020603050405020304" pitchFamily="18" charset="0"/>
                        </a:rPr>
                        <a:t>Applications</a:t>
                      </a:r>
                    </a:p>
                  </a:txBody>
                  <a:tcPr marL="37022" marR="37022" marT="0" marB="0"/>
                </a:tc>
                <a:extLst>
                  <a:ext uri="{0D108BD9-81ED-4DB2-BD59-A6C34878D82A}">
                    <a16:rowId xmlns:a16="http://schemas.microsoft.com/office/drawing/2014/main" val="3007526664"/>
                  </a:ext>
                </a:extLst>
              </a:tr>
              <a:tr h="804355">
                <a:tc>
                  <a:txBody>
                    <a:bodyPr/>
                    <a:lstStyle/>
                    <a:p>
                      <a:pPr marL="0" marR="0"/>
                      <a:r>
                        <a:rPr lang="en-US" sz="1400" kern="100" dirty="0">
                          <a:effectLst/>
                        </a:rPr>
                        <a:t>Convolutional Neural Network (CNN). AlexNet, </a:t>
                      </a:r>
                      <a:r>
                        <a:rPr lang="en-US" sz="1400" kern="100" dirty="0" err="1">
                          <a:effectLst/>
                        </a:rPr>
                        <a:t>VGGNet</a:t>
                      </a:r>
                      <a:r>
                        <a:rPr lang="en-US" sz="1400" kern="100" dirty="0">
                          <a:effectLst/>
                        </a:rPr>
                        <a:t>, </a:t>
                      </a:r>
                      <a:r>
                        <a:rPr lang="en-US" sz="1400" kern="100" dirty="0" err="1">
                          <a:effectLst/>
                        </a:rPr>
                        <a:t>ResNet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nchor="ctr"/>
                </a:tc>
                <a:tc>
                  <a:txBody>
                    <a:bodyPr/>
                    <a:lstStyle/>
                    <a:p>
                      <a:pPr marL="0" marR="0"/>
                      <a:r>
                        <a:rPr lang="en-US" sz="1400" kern="100">
                          <a:effectLst/>
                        </a:rPr>
                        <a:t>Image Classification</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dirty="0">
                          <a:effectLst/>
                        </a:rPr>
                        <a:t>Many layers, </a:t>
                      </a:r>
                      <a:r>
                        <a:rPr lang="en-US" sz="1400" kern="100" dirty="0" err="1">
                          <a:effectLst/>
                        </a:rPr>
                        <a:t>ReLU</a:t>
                      </a:r>
                      <a:r>
                        <a:rPr lang="en-US" sz="1400" kern="100" dirty="0">
                          <a:effectLst/>
                        </a:rPr>
                        <a:t> activation, dropout for regularization, trained on GPUs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dirty="0">
                          <a:effectLst/>
                        </a:rPr>
                        <a:t>Image recognition, feature extraction for transfer learning, object detection, </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extLst>
                  <a:ext uri="{0D108BD9-81ED-4DB2-BD59-A6C34878D82A}">
                    <a16:rowId xmlns:a16="http://schemas.microsoft.com/office/drawing/2014/main" val="2779137683"/>
                  </a:ext>
                </a:extLst>
              </a:tr>
              <a:tr h="536237">
                <a:tc>
                  <a:txBody>
                    <a:bodyPr/>
                    <a:lstStyle/>
                    <a:p>
                      <a:pPr marL="0" marR="0"/>
                      <a:r>
                        <a:rPr lang="en-US" sz="1400" kern="100" dirty="0">
                          <a:effectLst/>
                        </a:rPr>
                        <a:t>RNN (Recurrent Neural Network)</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nchor="ctr"/>
                </a:tc>
                <a:tc>
                  <a:txBody>
                    <a:bodyPr/>
                    <a:lstStyle/>
                    <a:p>
                      <a:pPr marL="0" marR="0"/>
                      <a:r>
                        <a:rPr lang="en-US" sz="1400" kern="100">
                          <a:effectLst/>
                        </a:rPr>
                        <a:t>Sequential Data</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a:effectLst/>
                        </a:rPr>
                        <a:t>Cyclic connections, ability to model sequential dependencies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dirty="0">
                          <a:effectLst/>
                        </a:rPr>
                        <a:t>Time-series analysis, speech recognition, machine translation</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extLst>
                  <a:ext uri="{0D108BD9-81ED-4DB2-BD59-A6C34878D82A}">
                    <a16:rowId xmlns:a16="http://schemas.microsoft.com/office/drawing/2014/main" val="463515526"/>
                  </a:ext>
                </a:extLst>
              </a:tr>
              <a:tr h="536237">
                <a:tc>
                  <a:txBody>
                    <a:bodyPr/>
                    <a:lstStyle/>
                    <a:p>
                      <a:pPr marL="0" marR="0"/>
                      <a:r>
                        <a:rPr lang="en-US" sz="1400" kern="100" dirty="0">
                          <a:effectLst/>
                        </a:rPr>
                        <a:t>LSTM (Long Short-Term Memory)</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nchor="ctr"/>
                </a:tc>
                <a:tc>
                  <a:txBody>
                    <a:bodyPr/>
                    <a:lstStyle/>
                    <a:p>
                      <a:pPr marL="0" marR="0"/>
                      <a:r>
                        <a:rPr lang="en-US" sz="1400" kern="100">
                          <a:effectLst/>
                        </a:rPr>
                        <a:t>Sequential Data</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a:effectLst/>
                        </a:rPr>
                        <a:t>Memory cells, forget gates to handle long-term dependencies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dirty="0">
                          <a:effectLst/>
                        </a:rPr>
                        <a:t>Speech synthesis, natural language processing</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extLst>
                  <a:ext uri="{0D108BD9-81ED-4DB2-BD59-A6C34878D82A}">
                    <a16:rowId xmlns:a16="http://schemas.microsoft.com/office/drawing/2014/main" val="3858791634"/>
                  </a:ext>
                </a:extLst>
              </a:tr>
              <a:tr h="536237">
                <a:tc>
                  <a:txBody>
                    <a:bodyPr/>
                    <a:lstStyle/>
                    <a:p>
                      <a:pPr marL="0" marR="0"/>
                      <a:r>
                        <a:rPr lang="en-US" sz="1400" kern="100" dirty="0">
                          <a:effectLst/>
                        </a:rPr>
                        <a:t>Transformer</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nchor="ctr"/>
                </a:tc>
                <a:tc>
                  <a:txBody>
                    <a:bodyPr/>
                    <a:lstStyle/>
                    <a:p>
                      <a:pPr marL="0" marR="0"/>
                      <a:r>
                        <a:rPr lang="en-US" sz="1400" kern="100" dirty="0">
                          <a:effectLst/>
                        </a:rPr>
                        <a:t>NLP, Vision, Speech</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a:effectLst/>
                        </a:rPr>
                        <a:t>Self-attention mechanism, parallel processing, scalability</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a:effectLst/>
                        </a:rPr>
                        <a:t>Language models (e.g., GPT, BERT), vision transformers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extLst>
                  <a:ext uri="{0D108BD9-81ED-4DB2-BD59-A6C34878D82A}">
                    <a16:rowId xmlns:a16="http://schemas.microsoft.com/office/drawing/2014/main" val="1487010959"/>
                  </a:ext>
                </a:extLst>
              </a:tr>
              <a:tr h="536237">
                <a:tc>
                  <a:txBody>
                    <a:bodyPr/>
                    <a:lstStyle/>
                    <a:p>
                      <a:pPr marL="0" marR="0"/>
                      <a:r>
                        <a:rPr lang="en-US" sz="1400" kern="100" dirty="0">
                          <a:effectLst/>
                        </a:rPr>
                        <a:t>U-Net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nchor="ctr"/>
                </a:tc>
                <a:tc>
                  <a:txBody>
                    <a:bodyPr/>
                    <a:lstStyle/>
                    <a:p>
                      <a:pPr marL="0" marR="0"/>
                      <a:r>
                        <a:rPr lang="en-US" sz="1400" kern="100">
                          <a:effectLst/>
                        </a:rPr>
                        <a:t>Medical Imaging, Segmentation</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a:effectLst/>
                        </a:rPr>
                        <a:t>Encoder-decoder architecture, skip connections for localization</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a:effectLst/>
                        </a:rPr>
                        <a:t>Biomedical image segmentation</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extLst>
                  <a:ext uri="{0D108BD9-81ED-4DB2-BD59-A6C34878D82A}">
                    <a16:rowId xmlns:a16="http://schemas.microsoft.com/office/drawing/2014/main" val="4006228272"/>
                  </a:ext>
                </a:extLst>
              </a:tr>
              <a:tr h="536237">
                <a:tc>
                  <a:txBody>
                    <a:bodyPr/>
                    <a:lstStyle/>
                    <a:p>
                      <a:pPr marL="0" marR="0"/>
                      <a:r>
                        <a:rPr lang="en-US" sz="1400" kern="100" dirty="0">
                          <a:effectLst/>
                        </a:rPr>
                        <a:t>GANs (Generative Adversarial Networks)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nchor="ctr"/>
                </a:tc>
                <a:tc>
                  <a:txBody>
                    <a:bodyPr/>
                    <a:lstStyle/>
                    <a:p>
                      <a:pPr marL="0" marR="0"/>
                      <a:r>
                        <a:rPr lang="en-US" sz="1400" kern="100" dirty="0">
                          <a:effectLst/>
                        </a:rPr>
                        <a:t>Image/Video Synthesis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a:effectLst/>
                        </a:rPr>
                        <a:t>Adversarial training with generator and discriminator</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a:effectLst/>
                        </a:rPr>
                        <a:t>Image synthesis, style transfer, data augmentation</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extLst>
                  <a:ext uri="{0D108BD9-81ED-4DB2-BD59-A6C34878D82A}">
                    <a16:rowId xmlns:a16="http://schemas.microsoft.com/office/drawing/2014/main" val="326094494"/>
                  </a:ext>
                </a:extLst>
              </a:tr>
              <a:tr h="536237">
                <a:tc>
                  <a:txBody>
                    <a:bodyPr/>
                    <a:lstStyle/>
                    <a:p>
                      <a:pPr marL="0" marR="0"/>
                      <a:r>
                        <a:rPr lang="en-US" sz="1400" kern="100" dirty="0">
                          <a:effectLst/>
                        </a:rPr>
                        <a:t>Vision Transformers (</a:t>
                      </a:r>
                      <a:r>
                        <a:rPr lang="en-US" sz="1400" kern="100" dirty="0" err="1">
                          <a:effectLst/>
                        </a:rPr>
                        <a:t>ViT</a:t>
                      </a:r>
                      <a:r>
                        <a:rPr lang="en-US" sz="1400" kern="100" dirty="0">
                          <a:effectLst/>
                        </a:rPr>
                        <a:t>)</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nchor="ctr"/>
                </a:tc>
                <a:tc>
                  <a:txBody>
                    <a:bodyPr/>
                    <a:lstStyle/>
                    <a:p>
                      <a:pPr marL="0" marR="0"/>
                      <a:r>
                        <a:rPr lang="en-US" sz="1400" kern="100">
                          <a:effectLst/>
                        </a:rPr>
                        <a:t>Image Processing</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a:effectLst/>
                        </a:rPr>
                        <a:t>Transformer architecture for vision tasks, patch embeddings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tc>
                  <a:txBody>
                    <a:bodyPr/>
                    <a:lstStyle/>
                    <a:p>
                      <a:pPr marL="0" marR="0"/>
                      <a:r>
                        <a:rPr lang="en-US" sz="1400" kern="100" dirty="0">
                          <a:effectLst/>
                        </a:rPr>
                        <a:t>Image classification, object detection, segmentation</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7022" marR="37022" marT="0" marB="0"/>
                </a:tc>
                <a:extLst>
                  <a:ext uri="{0D108BD9-81ED-4DB2-BD59-A6C34878D82A}">
                    <a16:rowId xmlns:a16="http://schemas.microsoft.com/office/drawing/2014/main" val="3054103737"/>
                  </a:ext>
                </a:extLst>
              </a:tr>
            </a:tbl>
          </a:graphicData>
        </a:graphic>
      </p:graphicFrame>
    </p:spTree>
    <p:extLst>
      <p:ext uri="{BB962C8B-B14F-4D97-AF65-F5344CB8AC3E}">
        <p14:creationId xmlns:p14="http://schemas.microsoft.com/office/powerpoint/2010/main" val="1131355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F5DA36-EB26-A174-FF5D-BCB431BC9209}"/>
              </a:ext>
            </a:extLst>
          </p:cNvPr>
          <p:cNvSpPr>
            <a:spLocks noGrp="1"/>
          </p:cNvSpPr>
          <p:nvPr>
            <p:ph type="title"/>
          </p:nvPr>
        </p:nvSpPr>
        <p:spPr/>
        <p:txBody>
          <a:bodyPr/>
          <a:lstStyle/>
          <a:p>
            <a:r>
              <a:rPr lang="en-US" dirty="0"/>
              <a:t>Convolutional Neural Networks</a:t>
            </a:r>
          </a:p>
        </p:txBody>
      </p:sp>
      <p:sp>
        <p:nvSpPr>
          <p:cNvPr id="6" name="Content Placeholder 5">
            <a:extLst>
              <a:ext uri="{FF2B5EF4-FFF2-40B4-BE49-F238E27FC236}">
                <a16:creationId xmlns:a16="http://schemas.microsoft.com/office/drawing/2014/main" id="{12099CE5-175D-AC5E-68AE-BB8522BAC5D6}"/>
              </a:ext>
            </a:extLst>
          </p:cNvPr>
          <p:cNvSpPr>
            <a:spLocks noGrp="1"/>
          </p:cNvSpPr>
          <p:nvPr>
            <p:ph idx="1"/>
          </p:nvPr>
        </p:nvSpPr>
        <p:spPr>
          <a:xfrm>
            <a:off x="581192" y="1451113"/>
            <a:ext cx="11134558" cy="4524237"/>
          </a:xfrm>
        </p:spPr>
        <p:txBody>
          <a:bodyPr anchor="t">
            <a:normAutofit lnSpcReduction="10000"/>
          </a:bodyPr>
          <a:lstStyle/>
          <a:p>
            <a:r>
              <a:rPr lang="en-US" sz="1800" b="0" i="0" dirty="0">
                <a:solidFill>
                  <a:srgbClr val="555555"/>
                </a:solidFill>
                <a:effectLst/>
              </a:rPr>
              <a:t>A </a:t>
            </a:r>
            <a:r>
              <a:rPr lang="en-US" sz="1800" b="0" i="1" dirty="0">
                <a:solidFill>
                  <a:srgbClr val="555555"/>
                </a:solidFill>
                <a:effectLst/>
              </a:rPr>
              <a:t>convolutional neural network</a:t>
            </a:r>
            <a:r>
              <a:rPr lang="en-US" sz="1800" b="0" i="0" dirty="0">
                <a:solidFill>
                  <a:srgbClr val="555555"/>
                </a:solidFill>
                <a:effectLst/>
              </a:rPr>
              <a:t>, or CNN for short, is a type of classifier, which excels at image analysis</a:t>
            </a:r>
          </a:p>
          <a:p>
            <a:r>
              <a:rPr lang="en-US" sz="1800" b="0" i="0" dirty="0">
                <a:solidFill>
                  <a:srgbClr val="555555"/>
                </a:solidFill>
                <a:effectLst/>
              </a:rPr>
              <a:t>CNNs can be used for many different computer vision tasks, such as </a:t>
            </a:r>
            <a:r>
              <a:rPr lang="en-US" sz="1800" b="0" i="0" u="none" strike="noStrike" dirty="0">
                <a:solidFill>
                  <a:srgbClr val="3273DC"/>
                </a:solidFill>
                <a:effectLst/>
                <a:hlinkClick r:id="rId2" tooltip="CNN Applications"/>
              </a:rPr>
              <a:t>image processing, classification, segmentation, and object detection</a:t>
            </a:r>
            <a:r>
              <a:rPr lang="en-US" sz="1800" b="0" i="0" dirty="0">
                <a:solidFill>
                  <a:srgbClr val="555555"/>
                </a:solidFill>
                <a:effectLst/>
              </a:rPr>
              <a:t>.</a:t>
            </a:r>
          </a:p>
          <a:p>
            <a:r>
              <a:rPr lang="en-US" sz="1800" dirty="0">
                <a:solidFill>
                  <a:srgbClr val="555555"/>
                </a:solidFill>
              </a:rPr>
              <a:t>CNNs consist of different types of neural layers and operations: </a:t>
            </a:r>
          </a:p>
          <a:p>
            <a:pPr lvl="1"/>
            <a:r>
              <a:rPr lang="en-US" sz="1800" b="1" dirty="0">
                <a:solidFill>
                  <a:srgbClr val="555555"/>
                </a:solidFill>
              </a:rPr>
              <a:t>Input Layer</a:t>
            </a:r>
            <a:r>
              <a:rPr lang="en-US" sz="1800" dirty="0">
                <a:solidFill>
                  <a:srgbClr val="555555"/>
                </a:solidFill>
              </a:rPr>
              <a:t>: </a:t>
            </a:r>
            <a:r>
              <a:rPr lang="en-US" sz="1600" dirty="0">
                <a:solidFill>
                  <a:srgbClr val="555555"/>
                </a:solidFill>
                <a:latin typeface="system-ui"/>
              </a:rPr>
              <a:t>R</a:t>
            </a:r>
            <a:r>
              <a:rPr lang="en-US" sz="1600" b="0" i="0" dirty="0">
                <a:solidFill>
                  <a:srgbClr val="555555"/>
                </a:solidFill>
                <a:effectLst/>
                <a:latin typeface="system-ui"/>
              </a:rPr>
              <a:t>epresents the input image into the CNN</a:t>
            </a:r>
            <a:endParaRPr lang="en-US" sz="1800" dirty="0">
              <a:solidFill>
                <a:srgbClr val="555555"/>
              </a:solidFill>
            </a:endParaRPr>
          </a:p>
          <a:p>
            <a:pPr lvl="1"/>
            <a:r>
              <a:rPr lang="en-US" sz="1800" b="1" dirty="0">
                <a:solidFill>
                  <a:srgbClr val="555555"/>
                </a:solidFill>
              </a:rPr>
              <a:t>Convolutional Layers</a:t>
            </a:r>
            <a:r>
              <a:rPr lang="en-US" sz="1800" dirty="0">
                <a:solidFill>
                  <a:srgbClr val="555555"/>
                </a:solidFill>
              </a:rPr>
              <a:t>: </a:t>
            </a:r>
            <a:r>
              <a:rPr lang="en-US" sz="1700" dirty="0">
                <a:solidFill>
                  <a:srgbClr val="555555"/>
                </a:solidFill>
                <a:latin typeface="system-ui"/>
              </a:rPr>
              <a:t>C</a:t>
            </a:r>
            <a:r>
              <a:rPr lang="en-US" sz="1700" b="0" i="0" dirty="0">
                <a:solidFill>
                  <a:srgbClr val="555555"/>
                </a:solidFill>
                <a:effectLst/>
                <a:latin typeface="system-ui"/>
              </a:rPr>
              <a:t>ontain the learned kernels (weights), which extract features that distinguish different images from one another</a:t>
            </a:r>
            <a:endParaRPr lang="en-US" sz="1800" dirty="0">
              <a:solidFill>
                <a:srgbClr val="555555"/>
              </a:solidFill>
            </a:endParaRPr>
          </a:p>
          <a:p>
            <a:pPr lvl="1"/>
            <a:r>
              <a:rPr lang="en-US" sz="1800" b="1" dirty="0">
                <a:solidFill>
                  <a:srgbClr val="555555"/>
                </a:solidFill>
              </a:rPr>
              <a:t>Activation Function</a:t>
            </a:r>
            <a:r>
              <a:rPr lang="en-US" sz="1800" dirty="0">
                <a:solidFill>
                  <a:srgbClr val="555555"/>
                </a:solidFill>
              </a:rPr>
              <a:t>: </a:t>
            </a:r>
            <a:r>
              <a:rPr lang="en-US" sz="1600" dirty="0">
                <a:solidFill>
                  <a:srgbClr val="555555"/>
                </a:solidFill>
                <a:latin typeface="system-ui"/>
              </a:rPr>
              <a:t>A</a:t>
            </a:r>
            <a:r>
              <a:rPr lang="en-US" sz="1600" b="0" i="0" dirty="0">
                <a:solidFill>
                  <a:srgbClr val="555555"/>
                </a:solidFill>
                <a:effectLst/>
                <a:latin typeface="system-ui"/>
              </a:rPr>
              <a:t>pplies much-needed non-linearity into the model. Non-linearity is necessary to produce non-linear decision boundaries</a:t>
            </a:r>
            <a:endParaRPr lang="en-US" sz="1800" dirty="0">
              <a:solidFill>
                <a:srgbClr val="555555"/>
              </a:solidFill>
            </a:endParaRPr>
          </a:p>
          <a:p>
            <a:pPr lvl="1"/>
            <a:r>
              <a:rPr lang="en-US" sz="1800" b="1" dirty="0">
                <a:solidFill>
                  <a:srgbClr val="555555"/>
                </a:solidFill>
              </a:rPr>
              <a:t>Pooling Layers</a:t>
            </a:r>
            <a:r>
              <a:rPr lang="en-US" sz="1800" dirty="0">
                <a:solidFill>
                  <a:srgbClr val="555555"/>
                </a:solidFill>
              </a:rPr>
              <a:t>: </a:t>
            </a:r>
            <a:r>
              <a:rPr lang="en-US" sz="1600" dirty="0">
                <a:solidFill>
                  <a:srgbClr val="555555"/>
                </a:solidFill>
                <a:latin typeface="system-ui"/>
              </a:rPr>
              <a:t>G</a:t>
            </a:r>
            <a:r>
              <a:rPr lang="en-US" sz="1600" b="0" i="0" dirty="0">
                <a:solidFill>
                  <a:srgbClr val="555555"/>
                </a:solidFill>
                <a:effectLst/>
                <a:latin typeface="system-ui"/>
              </a:rPr>
              <a:t>radually decreases the spatial extent of the network, which reduces the parameters and overall computation of the network</a:t>
            </a:r>
            <a:endParaRPr lang="en-US" sz="1800" dirty="0">
              <a:solidFill>
                <a:srgbClr val="555555"/>
              </a:solidFill>
            </a:endParaRPr>
          </a:p>
          <a:p>
            <a:pPr lvl="1"/>
            <a:r>
              <a:rPr lang="en-US" sz="1800" b="1" dirty="0">
                <a:solidFill>
                  <a:srgbClr val="555555"/>
                </a:solidFill>
              </a:rPr>
              <a:t>Flatten Layer</a:t>
            </a:r>
            <a:r>
              <a:rPr lang="en-US" sz="1800" dirty="0">
                <a:solidFill>
                  <a:srgbClr val="555555"/>
                </a:solidFill>
              </a:rPr>
              <a:t>: </a:t>
            </a:r>
            <a:r>
              <a:rPr lang="en-US" sz="1600" dirty="0">
                <a:solidFill>
                  <a:srgbClr val="555555"/>
                </a:solidFill>
                <a:latin typeface="system-ui"/>
              </a:rPr>
              <a:t>C</a:t>
            </a:r>
            <a:r>
              <a:rPr lang="en-US" sz="1600" b="0" i="0" dirty="0">
                <a:solidFill>
                  <a:srgbClr val="555555"/>
                </a:solidFill>
                <a:effectLst/>
                <a:latin typeface="system-ui"/>
              </a:rPr>
              <a:t>onverts a three-dimensional layer into a one-dimensional fully-connected layer for classification</a:t>
            </a:r>
            <a:endParaRPr lang="en-US" sz="1200" dirty="0">
              <a:solidFill>
                <a:srgbClr val="555555"/>
              </a:solidFill>
            </a:endParaRPr>
          </a:p>
          <a:p>
            <a:pPr lvl="1"/>
            <a:r>
              <a:rPr lang="en-US" sz="1800" b="1" dirty="0">
                <a:solidFill>
                  <a:srgbClr val="555555"/>
                </a:solidFill>
              </a:rPr>
              <a:t>Output Layer</a:t>
            </a:r>
            <a:r>
              <a:rPr lang="en-US" sz="1800" dirty="0">
                <a:solidFill>
                  <a:srgbClr val="555555"/>
                </a:solidFill>
              </a:rPr>
              <a:t>: </a:t>
            </a:r>
            <a:r>
              <a:rPr lang="en-US" sz="1600" dirty="0">
                <a:solidFill>
                  <a:srgbClr val="555555"/>
                </a:solidFill>
              </a:rPr>
              <a:t>Represents the class probabilities given the current inputs</a:t>
            </a:r>
            <a:endParaRPr lang="en-US" sz="1800" dirty="0">
              <a:solidFill>
                <a:srgbClr val="555555"/>
              </a:solidFill>
            </a:endParaRPr>
          </a:p>
        </p:txBody>
      </p:sp>
      <p:sp>
        <p:nvSpPr>
          <p:cNvPr id="3" name="Slide Number Placeholder 2">
            <a:extLst>
              <a:ext uri="{FF2B5EF4-FFF2-40B4-BE49-F238E27FC236}">
                <a16:creationId xmlns:a16="http://schemas.microsoft.com/office/drawing/2014/main" id="{8FC149B9-D561-CC74-2B22-6214F405CC36}"/>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867435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8A9E-5507-AED5-B93B-C45714D58E5C}"/>
              </a:ext>
            </a:extLst>
          </p:cNvPr>
          <p:cNvSpPr>
            <a:spLocks noGrp="1"/>
          </p:cNvSpPr>
          <p:nvPr>
            <p:ph type="title"/>
          </p:nvPr>
        </p:nvSpPr>
        <p:spPr/>
        <p:txBody>
          <a:bodyPr/>
          <a:lstStyle/>
          <a:p>
            <a:r>
              <a:rPr lang="en-US" dirty="0"/>
              <a:t>Convolution Operation</a:t>
            </a:r>
          </a:p>
        </p:txBody>
      </p:sp>
      <p:sp>
        <p:nvSpPr>
          <p:cNvPr id="5" name="Content Placeholder 4">
            <a:extLst>
              <a:ext uri="{FF2B5EF4-FFF2-40B4-BE49-F238E27FC236}">
                <a16:creationId xmlns:a16="http://schemas.microsoft.com/office/drawing/2014/main" id="{2492979B-8BA0-6A05-62B3-7C72D4A8FE6A}"/>
              </a:ext>
            </a:extLst>
          </p:cNvPr>
          <p:cNvSpPr>
            <a:spLocks noGrp="1"/>
          </p:cNvSpPr>
          <p:nvPr>
            <p:ph idx="1"/>
          </p:nvPr>
        </p:nvSpPr>
        <p:spPr>
          <a:xfrm>
            <a:off x="581193" y="1451113"/>
            <a:ext cx="3871538" cy="4524237"/>
          </a:xfrm>
        </p:spPr>
        <p:txBody>
          <a:bodyPr>
            <a:normAutofit/>
          </a:bodyPr>
          <a:lstStyle/>
          <a:p>
            <a:pPr algn="l">
              <a:lnSpc>
                <a:spcPts val="2400"/>
              </a:lnSpc>
            </a:pPr>
            <a:r>
              <a:rPr lang="en-US" b="0" i="0" dirty="0">
                <a:solidFill>
                  <a:srgbClr val="242424"/>
                </a:solidFill>
                <a:effectLst/>
              </a:rPr>
              <a:t>During the forward pass, the kernel slides across the height and width of the image-producing the image representation of that receptive region. </a:t>
            </a:r>
          </a:p>
          <a:p>
            <a:pPr algn="l">
              <a:lnSpc>
                <a:spcPts val="2400"/>
              </a:lnSpc>
            </a:pPr>
            <a:r>
              <a:rPr lang="en-US" b="0" i="0" dirty="0">
                <a:solidFill>
                  <a:srgbClr val="242424"/>
                </a:solidFill>
                <a:effectLst/>
              </a:rPr>
              <a:t>This produces a two-dimensional representation of the image known as an activation map that gives the response of the kernel at each spatial position of the image. </a:t>
            </a:r>
          </a:p>
          <a:p>
            <a:pPr algn="l">
              <a:lnSpc>
                <a:spcPts val="2400"/>
              </a:lnSpc>
            </a:pPr>
            <a:r>
              <a:rPr lang="en-US" b="0" i="0" dirty="0">
                <a:solidFill>
                  <a:srgbClr val="242424"/>
                </a:solidFill>
                <a:effectLst/>
              </a:rPr>
              <a:t>The sliding size of the kernel is called a stride.</a:t>
            </a:r>
            <a:br>
              <a:rPr lang="en-US" dirty="0"/>
            </a:br>
            <a:endParaRPr lang="en-US" dirty="0"/>
          </a:p>
        </p:txBody>
      </p:sp>
      <p:sp>
        <p:nvSpPr>
          <p:cNvPr id="4" name="Slide Number Placeholder 3">
            <a:extLst>
              <a:ext uri="{FF2B5EF4-FFF2-40B4-BE49-F238E27FC236}">
                <a16:creationId xmlns:a16="http://schemas.microsoft.com/office/drawing/2014/main" id="{055F4D31-D049-338A-71C5-1DCB1F9B59E6}"/>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10242" name="Picture 2">
            <a:extLst>
              <a:ext uri="{FF2B5EF4-FFF2-40B4-BE49-F238E27FC236}">
                <a16:creationId xmlns:a16="http://schemas.microsoft.com/office/drawing/2014/main" id="{B02837DA-D2F5-7BA1-490F-406E632E9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8190" y="1353051"/>
            <a:ext cx="6036365" cy="4380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678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E2931-A6B2-A61D-D88A-486CD2F77061}"/>
              </a:ext>
            </a:extLst>
          </p:cNvPr>
          <p:cNvSpPr>
            <a:spLocks noGrp="1"/>
          </p:cNvSpPr>
          <p:nvPr>
            <p:ph type="title"/>
          </p:nvPr>
        </p:nvSpPr>
        <p:spPr/>
        <p:txBody>
          <a:bodyPr/>
          <a:lstStyle/>
          <a:p>
            <a:r>
              <a:rPr lang="en-US" dirty="0"/>
              <a:t>Pooling Operation</a:t>
            </a:r>
          </a:p>
        </p:txBody>
      </p:sp>
      <p:sp>
        <p:nvSpPr>
          <p:cNvPr id="3" name="Content Placeholder 2">
            <a:extLst>
              <a:ext uri="{FF2B5EF4-FFF2-40B4-BE49-F238E27FC236}">
                <a16:creationId xmlns:a16="http://schemas.microsoft.com/office/drawing/2014/main" id="{D9579020-34D0-1AD5-E00E-7D5CEEB62862}"/>
              </a:ext>
            </a:extLst>
          </p:cNvPr>
          <p:cNvSpPr>
            <a:spLocks noGrp="1"/>
          </p:cNvSpPr>
          <p:nvPr>
            <p:ph idx="1"/>
          </p:nvPr>
        </p:nvSpPr>
        <p:spPr>
          <a:xfrm>
            <a:off x="581193" y="1451113"/>
            <a:ext cx="5514808" cy="4524237"/>
          </a:xfrm>
        </p:spPr>
        <p:txBody>
          <a:bodyPr>
            <a:normAutofit/>
          </a:bodyPr>
          <a:lstStyle/>
          <a:p>
            <a:r>
              <a:rPr lang="en-US" sz="1800" b="0" i="0" dirty="0">
                <a:solidFill>
                  <a:srgbClr val="242424"/>
                </a:solidFill>
                <a:effectLst/>
                <a:latin typeface="source-serif-pro"/>
              </a:rPr>
              <a:t>The pooling layer replaces the output of the network at certain locations by deriving a summary statistic of the nearby outputs. </a:t>
            </a:r>
          </a:p>
          <a:p>
            <a:r>
              <a:rPr lang="en-US" sz="1800" b="0" i="0" dirty="0">
                <a:solidFill>
                  <a:srgbClr val="242424"/>
                </a:solidFill>
                <a:effectLst/>
                <a:latin typeface="source-serif-pro"/>
              </a:rPr>
              <a:t>This helps in reducing the spatial size of the representation, which decreases the required amount of computation and weights.</a:t>
            </a:r>
            <a:endParaRPr lang="en-US" sz="1800" dirty="0"/>
          </a:p>
        </p:txBody>
      </p:sp>
      <p:sp>
        <p:nvSpPr>
          <p:cNvPr id="4" name="Slide Number Placeholder 3">
            <a:extLst>
              <a:ext uri="{FF2B5EF4-FFF2-40B4-BE49-F238E27FC236}">
                <a16:creationId xmlns:a16="http://schemas.microsoft.com/office/drawing/2014/main" id="{791580C3-96FA-3A9B-EDCB-60413BDA15E9}"/>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11266" name="Picture 2">
            <a:extLst>
              <a:ext uri="{FF2B5EF4-FFF2-40B4-BE49-F238E27FC236}">
                <a16:creationId xmlns:a16="http://schemas.microsoft.com/office/drawing/2014/main" id="{92680EFB-FC35-D88D-EBFD-6173EA868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610" y="1785730"/>
            <a:ext cx="6094390" cy="300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447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0651-1E73-3F18-6B62-E9F9EF7ED39D}"/>
              </a:ext>
            </a:extLst>
          </p:cNvPr>
          <p:cNvSpPr>
            <a:spLocks noGrp="1"/>
          </p:cNvSpPr>
          <p:nvPr>
            <p:ph type="title"/>
          </p:nvPr>
        </p:nvSpPr>
        <p:spPr/>
        <p:txBody>
          <a:bodyPr/>
          <a:lstStyle/>
          <a:p>
            <a:r>
              <a:rPr lang="en-US" cap="none" dirty="0"/>
              <a:t>AlexNet (2012)</a:t>
            </a:r>
            <a:r>
              <a:rPr lang="en-US" dirty="0"/>
              <a:t>: Pioneering Deep Convolutional Networks</a:t>
            </a:r>
          </a:p>
        </p:txBody>
      </p:sp>
      <p:sp>
        <p:nvSpPr>
          <p:cNvPr id="4" name="Slide Number Placeholder 3">
            <a:extLst>
              <a:ext uri="{FF2B5EF4-FFF2-40B4-BE49-F238E27FC236}">
                <a16:creationId xmlns:a16="http://schemas.microsoft.com/office/drawing/2014/main" id="{8CFDE4E9-57A1-6544-0B0E-45086D9D1A95}"/>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2050" name="Picture 2">
            <a:extLst>
              <a:ext uri="{FF2B5EF4-FFF2-40B4-BE49-F238E27FC236}">
                <a16:creationId xmlns:a16="http://schemas.microsoft.com/office/drawing/2014/main" id="{81FAC518-DFFC-8907-C437-AB32D9781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29" y="1717330"/>
            <a:ext cx="11029617" cy="422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71806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txDef>
      <a:spPr>
        <a:noFill/>
      </a:spPr>
      <a:bodyPr wrap="none" rtlCol="0">
        <a:spAutoFit/>
      </a:bodyPr>
      <a:lstStyle>
        <a:defPPr algn="l">
          <a:defRPr dirty="0"/>
        </a:defPPr>
      </a:lstStyle>
    </a:txDef>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purl.org/dc/dcmitype/"/>
    <ds:schemaRef ds:uri="http://www.w3.org/XML/1998/namespace"/>
    <ds:schemaRef ds:uri="http://schemas.microsoft.com/office/2006/metadata/properties"/>
    <ds:schemaRef ds:uri="http://purl.org/dc/elements/1.1/"/>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34634</TotalTime>
  <Words>3470</Words>
  <Application>Microsoft Office PowerPoint</Application>
  <PresentationFormat>Widescreen</PresentationFormat>
  <Paragraphs>351</Paragraphs>
  <Slides>27</Slides>
  <Notes>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.AppleSystemUIFont</vt:lpstr>
      <vt:lpstr>Aptos</vt:lpstr>
      <vt:lpstr>Arial</vt:lpstr>
      <vt:lpstr>Calibri</vt:lpstr>
      <vt:lpstr>Cambria Math</vt:lpstr>
      <vt:lpstr>Franklin Gothic Book</vt:lpstr>
      <vt:lpstr>Franklin Gothic Demi</vt:lpstr>
      <vt:lpstr>source-serif-pro</vt:lpstr>
      <vt:lpstr>system-ui</vt:lpstr>
      <vt:lpstr>ui-sans-serif</vt:lpstr>
      <vt:lpstr>Wingdings</vt:lpstr>
      <vt:lpstr>Wingdings 2</vt:lpstr>
      <vt:lpstr>DividendVTI</vt:lpstr>
      <vt:lpstr>Deep Learning Networks</vt:lpstr>
      <vt:lpstr>Where does Deep learning Fit?</vt:lpstr>
      <vt:lpstr>Deep Neural Network Architecture</vt:lpstr>
      <vt:lpstr>Different Types of Deep neural Networks</vt:lpstr>
      <vt:lpstr>Different Types of Deep neural Networks</vt:lpstr>
      <vt:lpstr>Convolutional Neural Networks</vt:lpstr>
      <vt:lpstr>Convolution Operation</vt:lpstr>
      <vt:lpstr>Pooling Operation</vt:lpstr>
      <vt:lpstr>AlexNet (2012): Pioneering Deep Convolutional Networks</vt:lpstr>
      <vt:lpstr>Imagenet</vt:lpstr>
      <vt:lpstr>The race for image recognition supremacy</vt:lpstr>
      <vt:lpstr>CNN Explainer: Interactive Experimentation</vt:lpstr>
      <vt:lpstr>Generative Adversarial Networks (GAN)</vt:lpstr>
      <vt:lpstr>PowerPoint Presentation</vt:lpstr>
      <vt:lpstr>Transformer Networks</vt:lpstr>
      <vt:lpstr>Transformer Explainer</vt:lpstr>
      <vt:lpstr>LLM Visualization</vt:lpstr>
      <vt:lpstr>Stable Diffusion Networks</vt:lpstr>
      <vt:lpstr>Text Representation (Tokenization and encoding)</vt:lpstr>
      <vt:lpstr>Image Refiner</vt:lpstr>
      <vt:lpstr>Stable Diffusion Explainer</vt:lpstr>
      <vt:lpstr>Recurrent Neural Networks (RNN)</vt:lpstr>
      <vt:lpstr>Recurrent Neural Network Architecture</vt:lpstr>
      <vt:lpstr>Long Short term Memory (LSTM) Networks</vt:lpstr>
      <vt:lpstr>Summary</vt:lpstr>
      <vt:lpstr>Technical Knowledge is only one Part of your preparation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14</cp:revision>
  <cp:lastPrinted>2023-09-06T17:16:28Z</cp:lastPrinted>
  <dcterms:created xsi:type="dcterms:W3CDTF">2023-08-21T23:41:59Z</dcterms:created>
  <dcterms:modified xsi:type="dcterms:W3CDTF">2025-11-25T18:07:07Z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